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B5418-E58B-474F-83DA-AA56D2CD1E19}" v="9" dt="2023-09-11T15:15:25.294"/>
    <p1510:client id="{98573D82-71F8-D31F-2B45-7DE5FF8F03FA}" v="2" dt="2023-10-19T12:32:26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52D8F-E987-4DD7-8EFB-8A3A48FDB04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AD193E-2C11-4D25-823B-4504677DEA27}">
      <dgm:prSet/>
      <dgm:spPr/>
      <dgm:t>
        <a:bodyPr/>
        <a:lstStyle/>
        <a:p>
          <a:r>
            <a:rPr lang="hr-HR"/>
            <a:t>2 međunarodna sastanka koordinatora u Turskoj i Hrvatskoj (odrađeno)</a:t>
          </a:r>
          <a:endParaRPr lang="en-US"/>
        </a:p>
      </dgm:t>
    </dgm:pt>
    <dgm:pt modelId="{E4A8672D-2B42-4AC0-A56B-8A7CD1C364EA}" type="parTrans" cxnId="{0C1441C9-16EF-40C6-B96A-A0827F6F7F2E}">
      <dgm:prSet/>
      <dgm:spPr/>
      <dgm:t>
        <a:bodyPr/>
        <a:lstStyle/>
        <a:p>
          <a:endParaRPr lang="en-US"/>
        </a:p>
      </dgm:t>
    </dgm:pt>
    <dgm:pt modelId="{3D88553B-3EC9-422F-B062-E41864A5FC1A}" type="sibTrans" cxnId="{0C1441C9-16EF-40C6-B96A-A0827F6F7F2E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846D561D-BF29-45D7-8A23-39B3F7569713}">
      <dgm:prSet/>
      <dgm:spPr/>
      <dgm:t>
        <a:bodyPr/>
        <a:lstStyle/>
        <a:p>
          <a:r>
            <a:rPr lang="hr-HR" dirty="0"/>
            <a:t>Mobilnost učitelja u svrhu učenja i treninga vještina u Rumunjskoj i  Bugarskoj (odrađeno)</a:t>
          </a:r>
          <a:endParaRPr lang="en-US" dirty="0"/>
        </a:p>
      </dgm:t>
    </dgm:pt>
    <dgm:pt modelId="{2B8385A7-322F-4DFE-B2AE-2D1866EA96D2}" type="parTrans" cxnId="{B63DC560-94B3-4C88-86B1-256C60B8E3C4}">
      <dgm:prSet/>
      <dgm:spPr/>
      <dgm:t>
        <a:bodyPr/>
        <a:lstStyle/>
        <a:p>
          <a:endParaRPr lang="en-US"/>
        </a:p>
      </dgm:t>
    </dgm:pt>
    <dgm:pt modelId="{7D1C279E-F8CB-447F-A0A0-E80AFE39A08C}" type="sibTrans" cxnId="{B63DC560-94B3-4C88-86B1-256C60B8E3C4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8E7F9DB1-EF2C-4AA4-867C-76105E0D8ADB}">
      <dgm:prSet/>
      <dgm:spPr/>
      <dgm:t>
        <a:bodyPr/>
        <a:lstStyle/>
        <a:p>
          <a:r>
            <a:rPr lang="hr-HR" dirty="0"/>
            <a:t>Mobilnost 5 učenika 7. razreda u Grčku od 8. listopada do 13. listopada, u pratnji učiteljice talijanskog i školske knjižničarke</a:t>
          </a:r>
          <a:endParaRPr lang="en-US" dirty="0"/>
        </a:p>
      </dgm:t>
    </dgm:pt>
    <dgm:pt modelId="{D277F2A4-B146-4094-BCF2-EBE2850AF748}" type="parTrans" cxnId="{08BA6069-2EDD-4209-B1EE-EC704816BC53}">
      <dgm:prSet/>
      <dgm:spPr/>
      <dgm:t>
        <a:bodyPr/>
        <a:lstStyle/>
        <a:p>
          <a:endParaRPr lang="en-US"/>
        </a:p>
      </dgm:t>
    </dgm:pt>
    <dgm:pt modelId="{1E786C72-55AB-42E3-90E1-5CE955CC74FD}" type="sibTrans" cxnId="{08BA6069-2EDD-4209-B1EE-EC704816BC53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2BC8CF69-1CFA-4F91-AEA6-8B961A58BE81}">
      <dgm:prSet/>
      <dgm:spPr/>
      <dgm:t>
        <a:bodyPr/>
        <a:lstStyle/>
        <a:p>
          <a:r>
            <a:rPr lang="hr-HR"/>
            <a:t>Završni sastanak koordinatora na Malti (12. – 16. veljača 2024.) – nije realizirano!!</a:t>
          </a:r>
          <a:endParaRPr lang="en-US"/>
        </a:p>
      </dgm:t>
    </dgm:pt>
    <dgm:pt modelId="{F015B72E-F5BE-48D9-9C70-D597B2268C12}" type="parTrans" cxnId="{66C40751-46F3-4BBC-A387-D5785875AFC0}">
      <dgm:prSet/>
      <dgm:spPr/>
      <dgm:t>
        <a:bodyPr/>
        <a:lstStyle/>
        <a:p>
          <a:endParaRPr lang="en-US"/>
        </a:p>
      </dgm:t>
    </dgm:pt>
    <dgm:pt modelId="{CC9B7D73-AD1D-446B-B76D-BDBCEB5B3D00}" type="sibTrans" cxnId="{66C40751-46F3-4BBC-A387-D5785875AFC0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A90F88B3-F5C9-4EC0-AB94-42EF6D4DFBCE}" type="pres">
      <dgm:prSet presAssocID="{4CB52D8F-E987-4DD7-8EFB-8A3A48FDB042}" presName="Name0" presStyleCnt="0">
        <dgm:presLayoutVars>
          <dgm:animLvl val="lvl"/>
          <dgm:resizeHandles val="exact"/>
        </dgm:presLayoutVars>
      </dgm:prSet>
      <dgm:spPr/>
    </dgm:pt>
    <dgm:pt modelId="{58B6D2B3-F926-4424-B7DC-1A08251A0493}" type="pres">
      <dgm:prSet presAssocID="{35AD193E-2C11-4D25-823B-4504677DEA27}" presName="compositeNode" presStyleCnt="0">
        <dgm:presLayoutVars>
          <dgm:bulletEnabled val="1"/>
        </dgm:presLayoutVars>
      </dgm:prSet>
      <dgm:spPr/>
    </dgm:pt>
    <dgm:pt modelId="{8FDAD4BF-3C1A-4E60-8B1A-A49355EF675C}" type="pres">
      <dgm:prSet presAssocID="{35AD193E-2C11-4D25-823B-4504677DEA27}" presName="bgRect" presStyleLbl="alignNode1" presStyleIdx="0" presStyleCnt="4"/>
      <dgm:spPr/>
    </dgm:pt>
    <dgm:pt modelId="{97327EA5-C90D-43F7-A350-96B960505756}" type="pres">
      <dgm:prSet presAssocID="{3D88553B-3EC9-422F-B062-E41864A5FC1A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C7F58561-B6C2-4E11-AC4F-69E899290D54}" type="pres">
      <dgm:prSet presAssocID="{35AD193E-2C11-4D25-823B-4504677DEA27}" presName="nodeRect" presStyleLbl="alignNode1" presStyleIdx="0" presStyleCnt="4">
        <dgm:presLayoutVars>
          <dgm:bulletEnabled val="1"/>
        </dgm:presLayoutVars>
      </dgm:prSet>
      <dgm:spPr/>
    </dgm:pt>
    <dgm:pt modelId="{87CD043A-4776-4F97-BBE0-F49359CA1B73}" type="pres">
      <dgm:prSet presAssocID="{3D88553B-3EC9-422F-B062-E41864A5FC1A}" presName="sibTrans" presStyleCnt="0"/>
      <dgm:spPr/>
    </dgm:pt>
    <dgm:pt modelId="{BA1B20CF-2E15-46E3-B42F-BE239646C5FE}" type="pres">
      <dgm:prSet presAssocID="{846D561D-BF29-45D7-8A23-39B3F7569713}" presName="compositeNode" presStyleCnt="0">
        <dgm:presLayoutVars>
          <dgm:bulletEnabled val="1"/>
        </dgm:presLayoutVars>
      </dgm:prSet>
      <dgm:spPr/>
    </dgm:pt>
    <dgm:pt modelId="{31BECCCB-8CAF-4A3C-AC9F-2E5AC101E8C5}" type="pres">
      <dgm:prSet presAssocID="{846D561D-BF29-45D7-8A23-39B3F7569713}" presName="bgRect" presStyleLbl="alignNode1" presStyleIdx="1" presStyleCnt="4"/>
      <dgm:spPr/>
    </dgm:pt>
    <dgm:pt modelId="{1795BBB7-F187-4102-9CF5-A68661ECCC70}" type="pres">
      <dgm:prSet presAssocID="{7D1C279E-F8CB-447F-A0A0-E80AFE39A08C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A8E6F821-233F-4C7F-AEE3-1FEDF0E8E936}" type="pres">
      <dgm:prSet presAssocID="{846D561D-BF29-45D7-8A23-39B3F7569713}" presName="nodeRect" presStyleLbl="alignNode1" presStyleIdx="1" presStyleCnt="4">
        <dgm:presLayoutVars>
          <dgm:bulletEnabled val="1"/>
        </dgm:presLayoutVars>
      </dgm:prSet>
      <dgm:spPr/>
    </dgm:pt>
    <dgm:pt modelId="{0C0CE2EF-E9D1-41D1-B8A4-CEE7192B81D5}" type="pres">
      <dgm:prSet presAssocID="{7D1C279E-F8CB-447F-A0A0-E80AFE39A08C}" presName="sibTrans" presStyleCnt="0"/>
      <dgm:spPr/>
    </dgm:pt>
    <dgm:pt modelId="{3429C3F9-3C14-48D3-B5B8-4F511893F20D}" type="pres">
      <dgm:prSet presAssocID="{8E7F9DB1-EF2C-4AA4-867C-76105E0D8ADB}" presName="compositeNode" presStyleCnt="0">
        <dgm:presLayoutVars>
          <dgm:bulletEnabled val="1"/>
        </dgm:presLayoutVars>
      </dgm:prSet>
      <dgm:spPr/>
    </dgm:pt>
    <dgm:pt modelId="{5079082A-F787-48F9-8A52-76B7B35931CF}" type="pres">
      <dgm:prSet presAssocID="{8E7F9DB1-EF2C-4AA4-867C-76105E0D8ADB}" presName="bgRect" presStyleLbl="alignNode1" presStyleIdx="2" presStyleCnt="4"/>
      <dgm:spPr/>
    </dgm:pt>
    <dgm:pt modelId="{31809A92-99F7-4255-88C6-8A58BDB5DD1D}" type="pres">
      <dgm:prSet presAssocID="{1E786C72-55AB-42E3-90E1-5CE955CC74FD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6122A6BA-E980-4D38-8971-0E32EDBE82DA}" type="pres">
      <dgm:prSet presAssocID="{8E7F9DB1-EF2C-4AA4-867C-76105E0D8ADB}" presName="nodeRect" presStyleLbl="alignNode1" presStyleIdx="2" presStyleCnt="4">
        <dgm:presLayoutVars>
          <dgm:bulletEnabled val="1"/>
        </dgm:presLayoutVars>
      </dgm:prSet>
      <dgm:spPr/>
    </dgm:pt>
    <dgm:pt modelId="{214EF29D-49A8-4A78-AF28-FE3001B20853}" type="pres">
      <dgm:prSet presAssocID="{1E786C72-55AB-42E3-90E1-5CE955CC74FD}" presName="sibTrans" presStyleCnt="0"/>
      <dgm:spPr/>
    </dgm:pt>
    <dgm:pt modelId="{23E790AF-523F-4799-A731-2BE09697D059}" type="pres">
      <dgm:prSet presAssocID="{2BC8CF69-1CFA-4F91-AEA6-8B961A58BE81}" presName="compositeNode" presStyleCnt="0">
        <dgm:presLayoutVars>
          <dgm:bulletEnabled val="1"/>
        </dgm:presLayoutVars>
      </dgm:prSet>
      <dgm:spPr/>
    </dgm:pt>
    <dgm:pt modelId="{68BF93B3-FD59-458F-B86E-0E803C5069CB}" type="pres">
      <dgm:prSet presAssocID="{2BC8CF69-1CFA-4F91-AEA6-8B961A58BE81}" presName="bgRect" presStyleLbl="alignNode1" presStyleIdx="3" presStyleCnt="4"/>
      <dgm:spPr/>
    </dgm:pt>
    <dgm:pt modelId="{FB0673C4-A5BF-4622-959B-E70B80EB29D3}" type="pres">
      <dgm:prSet presAssocID="{CC9B7D73-AD1D-446B-B76D-BDBCEB5B3D00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748C507F-397E-4E36-A093-A21D1EF5A89B}" type="pres">
      <dgm:prSet presAssocID="{2BC8CF69-1CFA-4F91-AEA6-8B961A58BE81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1F3F8503-69A1-4797-8356-89DA6506F9E9}" type="presOf" srcId="{35AD193E-2C11-4D25-823B-4504677DEA27}" destId="{C7F58561-B6C2-4E11-AC4F-69E899290D54}" srcOrd="1" destOrd="0" presId="urn:microsoft.com/office/officeart/2016/7/layout/LinearBlockProcessNumbered"/>
    <dgm:cxn modelId="{7F8DDB03-FE50-4381-9D5B-F9BD4226AEB3}" type="presOf" srcId="{2BC8CF69-1CFA-4F91-AEA6-8B961A58BE81}" destId="{748C507F-397E-4E36-A093-A21D1EF5A89B}" srcOrd="1" destOrd="0" presId="urn:microsoft.com/office/officeart/2016/7/layout/LinearBlockProcessNumbered"/>
    <dgm:cxn modelId="{A957C21B-666D-4CFE-BF56-34BB4217D055}" type="presOf" srcId="{CC9B7D73-AD1D-446B-B76D-BDBCEB5B3D00}" destId="{FB0673C4-A5BF-4622-959B-E70B80EB29D3}" srcOrd="0" destOrd="0" presId="urn:microsoft.com/office/officeart/2016/7/layout/LinearBlockProcessNumbered"/>
    <dgm:cxn modelId="{B63DC560-94B3-4C88-86B1-256C60B8E3C4}" srcId="{4CB52D8F-E987-4DD7-8EFB-8A3A48FDB042}" destId="{846D561D-BF29-45D7-8A23-39B3F7569713}" srcOrd="1" destOrd="0" parTransId="{2B8385A7-322F-4DFE-B2AE-2D1866EA96D2}" sibTransId="{7D1C279E-F8CB-447F-A0A0-E80AFE39A08C}"/>
    <dgm:cxn modelId="{08BA6069-2EDD-4209-B1EE-EC704816BC53}" srcId="{4CB52D8F-E987-4DD7-8EFB-8A3A48FDB042}" destId="{8E7F9DB1-EF2C-4AA4-867C-76105E0D8ADB}" srcOrd="2" destOrd="0" parTransId="{D277F2A4-B146-4094-BCF2-EBE2850AF748}" sibTransId="{1E786C72-55AB-42E3-90E1-5CE955CC74FD}"/>
    <dgm:cxn modelId="{0EC2C34D-FA88-4B6C-AC79-7FF385F38496}" type="presOf" srcId="{846D561D-BF29-45D7-8A23-39B3F7569713}" destId="{A8E6F821-233F-4C7F-AEE3-1FEDF0E8E936}" srcOrd="1" destOrd="0" presId="urn:microsoft.com/office/officeart/2016/7/layout/LinearBlockProcessNumbered"/>
    <dgm:cxn modelId="{AC85DC6D-677F-40F6-81BF-2F26CE3785E0}" type="presOf" srcId="{4CB52D8F-E987-4DD7-8EFB-8A3A48FDB042}" destId="{A90F88B3-F5C9-4EC0-AB94-42EF6D4DFBCE}" srcOrd="0" destOrd="0" presId="urn:microsoft.com/office/officeart/2016/7/layout/LinearBlockProcessNumbered"/>
    <dgm:cxn modelId="{66C40751-46F3-4BBC-A387-D5785875AFC0}" srcId="{4CB52D8F-E987-4DD7-8EFB-8A3A48FDB042}" destId="{2BC8CF69-1CFA-4F91-AEA6-8B961A58BE81}" srcOrd="3" destOrd="0" parTransId="{F015B72E-F5BE-48D9-9C70-D597B2268C12}" sibTransId="{CC9B7D73-AD1D-446B-B76D-BDBCEB5B3D00}"/>
    <dgm:cxn modelId="{7BB0F787-3161-40A4-989D-E14205DB14D7}" type="presOf" srcId="{1E786C72-55AB-42E3-90E1-5CE955CC74FD}" destId="{31809A92-99F7-4255-88C6-8A58BDB5DD1D}" srcOrd="0" destOrd="0" presId="urn:microsoft.com/office/officeart/2016/7/layout/LinearBlockProcessNumbered"/>
    <dgm:cxn modelId="{3BE58BAC-887D-41B6-B1CA-A60D04ACED99}" type="presOf" srcId="{35AD193E-2C11-4D25-823B-4504677DEA27}" destId="{8FDAD4BF-3C1A-4E60-8B1A-A49355EF675C}" srcOrd="0" destOrd="0" presId="urn:microsoft.com/office/officeart/2016/7/layout/LinearBlockProcessNumbered"/>
    <dgm:cxn modelId="{5BCBB6B1-10BD-4E13-827F-0A0A0D7EA7C4}" type="presOf" srcId="{846D561D-BF29-45D7-8A23-39B3F7569713}" destId="{31BECCCB-8CAF-4A3C-AC9F-2E5AC101E8C5}" srcOrd="0" destOrd="0" presId="urn:microsoft.com/office/officeart/2016/7/layout/LinearBlockProcessNumbered"/>
    <dgm:cxn modelId="{0C1441C9-16EF-40C6-B96A-A0827F6F7F2E}" srcId="{4CB52D8F-E987-4DD7-8EFB-8A3A48FDB042}" destId="{35AD193E-2C11-4D25-823B-4504677DEA27}" srcOrd="0" destOrd="0" parTransId="{E4A8672D-2B42-4AC0-A56B-8A7CD1C364EA}" sibTransId="{3D88553B-3EC9-422F-B062-E41864A5FC1A}"/>
    <dgm:cxn modelId="{AD6EE7E1-7F4E-477B-975A-79155A206186}" type="presOf" srcId="{8E7F9DB1-EF2C-4AA4-867C-76105E0D8ADB}" destId="{6122A6BA-E980-4D38-8971-0E32EDBE82DA}" srcOrd="1" destOrd="0" presId="urn:microsoft.com/office/officeart/2016/7/layout/LinearBlockProcessNumbered"/>
    <dgm:cxn modelId="{B28DDBE3-15B2-4B68-94F3-75D6BD8AFD4E}" type="presOf" srcId="{7D1C279E-F8CB-447F-A0A0-E80AFE39A08C}" destId="{1795BBB7-F187-4102-9CF5-A68661ECCC70}" srcOrd="0" destOrd="0" presId="urn:microsoft.com/office/officeart/2016/7/layout/LinearBlockProcessNumbered"/>
    <dgm:cxn modelId="{00248FEB-351A-4752-8790-12E282066230}" type="presOf" srcId="{8E7F9DB1-EF2C-4AA4-867C-76105E0D8ADB}" destId="{5079082A-F787-48F9-8A52-76B7B35931CF}" srcOrd="0" destOrd="0" presId="urn:microsoft.com/office/officeart/2016/7/layout/LinearBlockProcessNumbered"/>
    <dgm:cxn modelId="{8FAB0BEC-7DFB-4A82-A0FF-506DBEE469F0}" type="presOf" srcId="{3D88553B-3EC9-422F-B062-E41864A5FC1A}" destId="{97327EA5-C90D-43F7-A350-96B960505756}" srcOrd="0" destOrd="0" presId="urn:microsoft.com/office/officeart/2016/7/layout/LinearBlockProcessNumbered"/>
    <dgm:cxn modelId="{410A43F1-902E-4976-BDB8-9163ED96FC94}" type="presOf" srcId="{2BC8CF69-1CFA-4F91-AEA6-8B961A58BE81}" destId="{68BF93B3-FD59-458F-B86E-0E803C5069CB}" srcOrd="0" destOrd="0" presId="urn:microsoft.com/office/officeart/2016/7/layout/LinearBlockProcessNumbered"/>
    <dgm:cxn modelId="{4A568E9A-5871-4431-8FC8-56F31B1A446B}" type="presParOf" srcId="{A90F88B3-F5C9-4EC0-AB94-42EF6D4DFBCE}" destId="{58B6D2B3-F926-4424-B7DC-1A08251A0493}" srcOrd="0" destOrd="0" presId="urn:microsoft.com/office/officeart/2016/7/layout/LinearBlockProcessNumbered"/>
    <dgm:cxn modelId="{709CBF95-6A1A-42F8-B064-503B4B6A9CF3}" type="presParOf" srcId="{58B6D2B3-F926-4424-B7DC-1A08251A0493}" destId="{8FDAD4BF-3C1A-4E60-8B1A-A49355EF675C}" srcOrd="0" destOrd="0" presId="urn:microsoft.com/office/officeart/2016/7/layout/LinearBlockProcessNumbered"/>
    <dgm:cxn modelId="{F12CD353-3717-4D68-B890-4D0128104346}" type="presParOf" srcId="{58B6D2B3-F926-4424-B7DC-1A08251A0493}" destId="{97327EA5-C90D-43F7-A350-96B960505756}" srcOrd="1" destOrd="0" presId="urn:microsoft.com/office/officeart/2016/7/layout/LinearBlockProcessNumbered"/>
    <dgm:cxn modelId="{7C62F5E9-17C9-4088-B944-AEC14CD29A3F}" type="presParOf" srcId="{58B6D2B3-F926-4424-B7DC-1A08251A0493}" destId="{C7F58561-B6C2-4E11-AC4F-69E899290D54}" srcOrd="2" destOrd="0" presId="urn:microsoft.com/office/officeart/2016/7/layout/LinearBlockProcessNumbered"/>
    <dgm:cxn modelId="{32A22231-B8C7-4389-8551-6454A52C7677}" type="presParOf" srcId="{A90F88B3-F5C9-4EC0-AB94-42EF6D4DFBCE}" destId="{87CD043A-4776-4F97-BBE0-F49359CA1B73}" srcOrd="1" destOrd="0" presId="urn:microsoft.com/office/officeart/2016/7/layout/LinearBlockProcessNumbered"/>
    <dgm:cxn modelId="{F2E4F588-2B61-447F-8286-6EFD62A33748}" type="presParOf" srcId="{A90F88B3-F5C9-4EC0-AB94-42EF6D4DFBCE}" destId="{BA1B20CF-2E15-46E3-B42F-BE239646C5FE}" srcOrd="2" destOrd="0" presId="urn:microsoft.com/office/officeart/2016/7/layout/LinearBlockProcessNumbered"/>
    <dgm:cxn modelId="{334FF2E0-9DA9-4F2A-B510-5B8758AA2A8D}" type="presParOf" srcId="{BA1B20CF-2E15-46E3-B42F-BE239646C5FE}" destId="{31BECCCB-8CAF-4A3C-AC9F-2E5AC101E8C5}" srcOrd="0" destOrd="0" presId="urn:microsoft.com/office/officeart/2016/7/layout/LinearBlockProcessNumbered"/>
    <dgm:cxn modelId="{EB1C30B4-6008-497E-9E7C-4FD4E049B932}" type="presParOf" srcId="{BA1B20CF-2E15-46E3-B42F-BE239646C5FE}" destId="{1795BBB7-F187-4102-9CF5-A68661ECCC70}" srcOrd="1" destOrd="0" presId="urn:microsoft.com/office/officeart/2016/7/layout/LinearBlockProcessNumbered"/>
    <dgm:cxn modelId="{E23E2A31-9B0F-4D0E-B29C-E23240C018B6}" type="presParOf" srcId="{BA1B20CF-2E15-46E3-B42F-BE239646C5FE}" destId="{A8E6F821-233F-4C7F-AEE3-1FEDF0E8E936}" srcOrd="2" destOrd="0" presId="urn:microsoft.com/office/officeart/2016/7/layout/LinearBlockProcessNumbered"/>
    <dgm:cxn modelId="{D7321910-1321-43F6-B1AD-1303DB00E111}" type="presParOf" srcId="{A90F88B3-F5C9-4EC0-AB94-42EF6D4DFBCE}" destId="{0C0CE2EF-E9D1-41D1-B8A4-CEE7192B81D5}" srcOrd="3" destOrd="0" presId="urn:microsoft.com/office/officeart/2016/7/layout/LinearBlockProcessNumbered"/>
    <dgm:cxn modelId="{BC950097-A680-4390-B2B5-1090FFF38C9D}" type="presParOf" srcId="{A90F88B3-F5C9-4EC0-AB94-42EF6D4DFBCE}" destId="{3429C3F9-3C14-48D3-B5B8-4F511893F20D}" srcOrd="4" destOrd="0" presId="urn:microsoft.com/office/officeart/2016/7/layout/LinearBlockProcessNumbered"/>
    <dgm:cxn modelId="{576067F9-ECEF-4BFF-8E94-AF35DEE1E228}" type="presParOf" srcId="{3429C3F9-3C14-48D3-B5B8-4F511893F20D}" destId="{5079082A-F787-48F9-8A52-76B7B35931CF}" srcOrd="0" destOrd="0" presId="urn:microsoft.com/office/officeart/2016/7/layout/LinearBlockProcessNumbered"/>
    <dgm:cxn modelId="{A8ECF8C6-AD2B-462A-93FD-E1400DB63E8E}" type="presParOf" srcId="{3429C3F9-3C14-48D3-B5B8-4F511893F20D}" destId="{31809A92-99F7-4255-88C6-8A58BDB5DD1D}" srcOrd="1" destOrd="0" presId="urn:microsoft.com/office/officeart/2016/7/layout/LinearBlockProcessNumbered"/>
    <dgm:cxn modelId="{7A27C2A5-4F4C-4B5E-83B9-2DA762610B64}" type="presParOf" srcId="{3429C3F9-3C14-48D3-B5B8-4F511893F20D}" destId="{6122A6BA-E980-4D38-8971-0E32EDBE82DA}" srcOrd="2" destOrd="0" presId="urn:microsoft.com/office/officeart/2016/7/layout/LinearBlockProcessNumbered"/>
    <dgm:cxn modelId="{8EE98815-9F3F-4EE3-8EA0-B75CC54D6BC5}" type="presParOf" srcId="{A90F88B3-F5C9-4EC0-AB94-42EF6D4DFBCE}" destId="{214EF29D-49A8-4A78-AF28-FE3001B20853}" srcOrd="5" destOrd="0" presId="urn:microsoft.com/office/officeart/2016/7/layout/LinearBlockProcessNumbered"/>
    <dgm:cxn modelId="{B2C6F3D8-4911-46C1-8320-0532B0A81F33}" type="presParOf" srcId="{A90F88B3-F5C9-4EC0-AB94-42EF6D4DFBCE}" destId="{23E790AF-523F-4799-A731-2BE09697D059}" srcOrd="6" destOrd="0" presId="urn:microsoft.com/office/officeart/2016/7/layout/LinearBlockProcessNumbered"/>
    <dgm:cxn modelId="{5BAB9E8F-BFAC-4C7A-847C-32A3B017C8E7}" type="presParOf" srcId="{23E790AF-523F-4799-A731-2BE09697D059}" destId="{68BF93B3-FD59-458F-B86E-0E803C5069CB}" srcOrd="0" destOrd="0" presId="urn:microsoft.com/office/officeart/2016/7/layout/LinearBlockProcessNumbered"/>
    <dgm:cxn modelId="{DA1BF876-EA64-4E3F-AD21-C06DA126E1D0}" type="presParOf" srcId="{23E790AF-523F-4799-A731-2BE09697D059}" destId="{FB0673C4-A5BF-4622-959B-E70B80EB29D3}" srcOrd="1" destOrd="0" presId="urn:microsoft.com/office/officeart/2016/7/layout/LinearBlockProcessNumbered"/>
    <dgm:cxn modelId="{0385F6C8-DED3-4CA4-83AE-8220388B5C50}" type="presParOf" srcId="{23E790AF-523F-4799-A731-2BE09697D059}" destId="{748C507F-397E-4E36-A093-A21D1EF5A89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E7AB02-140C-491F-B793-BF69AC5699E0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7511756-F7AD-41F2-9BF6-E6DEA144A254}">
      <dgm:prSet/>
      <dgm:spPr/>
      <dgm:t>
        <a:bodyPr/>
        <a:lstStyle/>
        <a:p>
          <a:r>
            <a:rPr lang="hr-HR"/>
            <a:t>Organiziranje radionica, treninga i konferencija (follow-up)</a:t>
          </a:r>
          <a:endParaRPr lang="en-US"/>
        </a:p>
      </dgm:t>
    </dgm:pt>
    <dgm:pt modelId="{C21A99BB-C3F1-451A-9606-3715F03D121B}" type="parTrans" cxnId="{620332C7-944D-47E6-B15B-85AD8A7519DF}">
      <dgm:prSet/>
      <dgm:spPr/>
      <dgm:t>
        <a:bodyPr/>
        <a:lstStyle/>
        <a:p>
          <a:endParaRPr lang="en-US"/>
        </a:p>
      </dgm:t>
    </dgm:pt>
    <dgm:pt modelId="{E26D294C-037C-41B2-B87F-FB2224231B5A}" type="sibTrans" cxnId="{620332C7-944D-47E6-B15B-85AD8A7519DF}">
      <dgm:prSet/>
      <dgm:spPr/>
      <dgm:t>
        <a:bodyPr/>
        <a:lstStyle/>
        <a:p>
          <a:endParaRPr lang="en-US"/>
        </a:p>
      </dgm:t>
    </dgm:pt>
    <dgm:pt modelId="{B93881AC-8527-4883-B8B5-5EC1C7CED814}">
      <dgm:prSet/>
      <dgm:spPr/>
      <dgm:t>
        <a:bodyPr/>
        <a:lstStyle/>
        <a:p>
          <a:r>
            <a:rPr lang="hr-HR"/>
            <a:t>Predavanja/radionice u školi za ostale djelatnike na razini Aktiva, UV, ŽSV-a</a:t>
          </a:r>
          <a:endParaRPr lang="en-US"/>
        </a:p>
      </dgm:t>
    </dgm:pt>
    <dgm:pt modelId="{5683CD0A-1A0D-459B-BC7D-A0D5D3B8DD86}" type="parTrans" cxnId="{63BB1596-0ABE-47E0-94A9-ADF16557E19F}">
      <dgm:prSet/>
      <dgm:spPr/>
      <dgm:t>
        <a:bodyPr/>
        <a:lstStyle/>
        <a:p>
          <a:endParaRPr lang="en-US"/>
        </a:p>
      </dgm:t>
    </dgm:pt>
    <dgm:pt modelId="{0396F83A-F2C8-40F7-86B8-344C39BBA22E}" type="sibTrans" cxnId="{63BB1596-0ABE-47E0-94A9-ADF16557E19F}">
      <dgm:prSet/>
      <dgm:spPr/>
      <dgm:t>
        <a:bodyPr/>
        <a:lstStyle/>
        <a:p>
          <a:endParaRPr lang="en-US"/>
        </a:p>
      </dgm:t>
    </dgm:pt>
    <dgm:pt modelId="{84A4A500-8C77-424A-A89D-56E9DFFA8FD9}">
      <dgm:prSet/>
      <dgm:spPr/>
      <dgm:t>
        <a:bodyPr/>
        <a:lstStyle/>
        <a:p>
          <a:r>
            <a:rPr lang="hr-HR" dirty="0"/>
            <a:t>Objave u medijima u obliku </a:t>
          </a:r>
          <a:r>
            <a:rPr lang="hr-HR" b="1" dirty="0"/>
            <a:t>PRIOPĆENJA </a:t>
          </a:r>
          <a:r>
            <a:rPr lang="hr-HR" dirty="0"/>
            <a:t> (mora sadržavati PRIVLAČAN naslov, sažetak cijele objave), tekst koji odgovara na sljedeća pitanja: </a:t>
          </a:r>
          <a:r>
            <a:rPr lang="hr-HR" b="1" dirty="0"/>
            <a:t>Kada?, Gdje? Tko? Što? Kako?, nekoliko kvalitetnih fotografija </a:t>
          </a:r>
          <a:r>
            <a:rPr lang="hr-HR" dirty="0"/>
            <a:t>te npr. </a:t>
          </a:r>
          <a:r>
            <a:rPr lang="hr-HR" b="1" dirty="0"/>
            <a:t>neki citat ili izjavu projektnih sudionika </a:t>
          </a:r>
          <a:r>
            <a:rPr lang="hr-HR" dirty="0"/>
            <a:t>te </a:t>
          </a:r>
          <a:r>
            <a:rPr lang="hr-HR" b="1" dirty="0"/>
            <a:t>kontakt osobe </a:t>
          </a:r>
          <a:r>
            <a:rPr lang="hr-HR" dirty="0"/>
            <a:t>vezano uz članak PREPORUKA AMPEU: Ne slati petkom popodne u redakciju te ne koristiti previše stručne izraze!)</a:t>
          </a:r>
          <a:endParaRPr lang="en-US" dirty="0"/>
        </a:p>
      </dgm:t>
    </dgm:pt>
    <dgm:pt modelId="{C30D7FF5-AAFB-49CA-B0CF-3EA883D84C49}" type="parTrans" cxnId="{543FF70F-291E-433D-86E4-9E4FBA4D91C0}">
      <dgm:prSet/>
      <dgm:spPr/>
      <dgm:t>
        <a:bodyPr/>
        <a:lstStyle/>
        <a:p>
          <a:endParaRPr lang="en-US"/>
        </a:p>
      </dgm:t>
    </dgm:pt>
    <dgm:pt modelId="{25889541-1004-4B69-8975-276CB058E415}" type="sibTrans" cxnId="{543FF70F-291E-433D-86E4-9E4FBA4D91C0}">
      <dgm:prSet/>
      <dgm:spPr/>
      <dgm:t>
        <a:bodyPr/>
        <a:lstStyle/>
        <a:p>
          <a:endParaRPr lang="en-US"/>
        </a:p>
      </dgm:t>
    </dgm:pt>
    <dgm:pt modelId="{D7D6F430-BBC8-4CAA-8FCF-77552A2FEF64}">
      <dgm:prSet/>
      <dgm:spPr/>
      <dgm:t>
        <a:bodyPr/>
        <a:lstStyle/>
        <a:p>
          <a:r>
            <a:rPr lang="hr-HR"/>
            <a:t>Svaki uradak u digitalnom obliku mora sadržavati </a:t>
          </a:r>
          <a:r>
            <a:rPr lang="hr-HR" b="1"/>
            <a:t>logotip programa Erasmus+, logo projekta i Izjavu o isključenju odgovornosti komisije (disclaimer), </a:t>
          </a:r>
          <a:r>
            <a:rPr lang="hr-HR"/>
            <a:t>postavila sam ih na Padlet</a:t>
          </a:r>
          <a:endParaRPr lang="en-US"/>
        </a:p>
      </dgm:t>
    </dgm:pt>
    <dgm:pt modelId="{0A544402-BD64-4B91-9E02-761813816390}" type="parTrans" cxnId="{34D5D134-BAA2-4933-B656-110C49B039D2}">
      <dgm:prSet/>
      <dgm:spPr/>
      <dgm:t>
        <a:bodyPr/>
        <a:lstStyle/>
        <a:p>
          <a:endParaRPr lang="en-US"/>
        </a:p>
      </dgm:t>
    </dgm:pt>
    <dgm:pt modelId="{3521AA21-5566-470A-8F29-5C8D36EB6E17}" type="sibTrans" cxnId="{34D5D134-BAA2-4933-B656-110C49B039D2}">
      <dgm:prSet/>
      <dgm:spPr/>
      <dgm:t>
        <a:bodyPr/>
        <a:lstStyle/>
        <a:p>
          <a:endParaRPr lang="en-US"/>
        </a:p>
      </dgm:t>
    </dgm:pt>
    <dgm:pt modelId="{3336260C-AF1A-4F56-BA20-B97B2AA75103}" type="pres">
      <dgm:prSet presAssocID="{84E7AB02-140C-491F-B793-BF69AC5699E0}" presName="Name0" presStyleCnt="0">
        <dgm:presLayoutVars>
          <dgm:dir/>
          <dgm:resizeHandles val="exact"/>
        </dgm:presLayoutVars>
      </dgm:prSet>
      <dgm:spPr/>
    </dgm:pt>
    <dgm:pt modelId="{35FC329C-387F-490E-AB8E-1CE51D2673D2}" type="pres">
      <dgm:prSet presAssocID="{67511756-F7AD-41F2-9BF6-E6DEA144A254}" presName="node" presStyleLbl="node1" presStyleIdx="0" presStyleCnt="7">
        <dgm:presLayoutVars>
          <dgm:bulletEnabled val="1"/>
        </dgm:presLayoutVars>
      </dgm:prSet>
      <dgm:spPr/>
    </dgm:pt>
    <dgm:pt modelId="{C8F07C93-C20F-4C21-A82F-A77CCF2A5AE3}" type="pres">
      <dgm:prSet presAssocID="{E26D294C-037C-41B2-B87F-FB2224231B5A}" presName="sibTransSpacerBeforeConnector" presStyleCnt="0"/>
      <dgm:spPr/>
    </dgm:pt>
    <dgm:pt modelId="{E108B744-9981-458A-9CD9-ACC2CB498D2D}" type="pres">
      <dgm:prSet presAssocID="{E26D294C-037C-41B2-B87F-FB2224231B5A}" presName="sibTrans" presStyleLbl="node1" presStyleIdx="1" presStyleCnt="7"/>
      <dgm:spPr/>
    </dgm:pt>
    <dgm:pt modelId="{E6F7FDC6-62E6-4FF1-8FFC-56AE722A75C5}" type="pres">
      <dgm:prSet presAssocID="{E26D294C-037C-41B2-B87F-FB2224231B5A}" presName="sibTransSpacerAfterConnector" presStyleCnt="0"/>
      <dgm:spPr/>
    </dgm:pt>
    <dgm:pt modelId="{F1565819-A49F-48BB-AF3D-3B231D14B05A}" type="pres">
      <dgm:prSet presAssocID="{B93881AC-8527-4883-B8B5-5EC1C7CED814}" presName="node" presStyleLbl="node1" presStyleIdx="2" presStyleCnt="7">
        <dgm:presLayoutVars>
          <dgm:bulletEnabled val="1"/>
        </dgm:presLayoutVars>
      </dgm:prSet>
      <dgm:spPr/>
    </dgm:pt>
    <dgm:pt modelId="{23ADB242-E4AA-426A-B442-497DD929A5A8}" type="pres">
      <dgm:prSet presAssocID="{0396F83A-F2C8-40F7-86B8-344C39BBA22E}" presName="sibTransSpacerBeforeConnector" presStyleCnt="0"/>
      <dgm:spPr/>
    </dgm:pt>
    <dgm:pt modelId="{C987FA98-EC51-4D92-8AB7-48C4ED5415A8}" type="pres">
      <dgm:prSet presAssocID="{0396F83A-F2C8-40F7-86B8-344C39BBA22E}" presName="sibTrans" presStyleLbl="node1" presStyleIdx="3" presStyleCnt="7"/>
      <dgm:spPr/>
    </dgm:pt>
    <dgm:pt modelId="{EF346868-F09E-42B2-91DB-4A2E7479177D}" type="pres">
      <dgm:prSet presAssocID="{0396F83A-F2C8-40F7-86B8-344C39BBA22E}" presName="sibTransSpacerAfterConnector" presStyleCnt="0"/>
      <dgm:spPr/>
    </dgm:pt>
    <dgm:pt modelId="{96593FF6-8A9C-4E57-AB56-CEC8ED034080}" type="pres">
      <dgm:prSet presAssocID="{84A4A500-8C77-424A-A89D-56E9DFFA8FD9}" presName="node" presStyleLbl="node1" presStyleIdx="4" presStyleCnt="7">
        <dgm:presLayoutVars>
          <dgm:bulletEnabled val="1"/>
        </dgm:presLayoutVars>
      </dgm:prSet>
      <dgm:spPr/>
    </dgm:pt>
    <dgm:pt modelId="{7B73C4C2-146E-44B5-8CFB-B31FD071099C}" type="pres">
      <dgm:prSet presAssocID="{25889541-1004-4B69-8975-276CB058E415}" presName="sibTransSpacerBeforeConnector" presStyleCnt="0"/>
      <dgm:spPr/>
    </dgm:pt>
    <dgm:pt modelId="{F3E76218-7BCE-45DB-AF6A-15E8D6C0D445}" type="pres">
      <dgm:prSet presAssocID="{25889541-1004-4B69-8975-276CB058E415}" presName="sibTrans" presStyleLbl="node1" presStyleIdx="5" presStyleCnt="7"/>
      <dgm:spPr/>
    </dgm:pt>
    <dgm:pt modelId="{11E6E74B-689F-4194-AB5E-6E0B3EBA9DE9}" type="pres">
      <dgm:prSet presAssocID="{25889541-1004-4B69-8975-276CB058E415}" presName="sibTransSpacerAfterConnector" presStyleCnt="0"/>
      <dgm:spPr/>
    </dgm:pt>
    <dgm:pt modelId="{2AF22C64-3EE5-48BC-ADD1-6A539B49A40C}" type="pres">
      <dgm:prSet presAssocID="{D7D6F430-BBC8-4CAA-8FCF-77552A2FEF64}" presName="node" presStyleLbl="node1" presStyleIdx="6" presStyleCnt="7">
        <dgm:presLayoutVars>
          <dgm:bulletEnabled val="1"/>
        </dgm:presLayoutVars>
      </dgm:prSet>
      <dgm:spPr/>
    </dgm:pt>
  </dgm:ptLst>
  <dgm:cxnLst>
    <dgm:cxn modelId="{39DDEB0E-16C2-47FE-BC90-60CA643AACA0}" type="presOf" srcId="{B93881AC-8527-4883-B8B5-5EC1C7CED814}" destId="{F1565819-A49F-48BB-AF3D-3B231D14B05A}" srcOrd="0" destOrd="0" presId="urn:microsoft.com/office/officeart/2016/7/layout/BasicProcessNew"/>
    <dgm:cxn modelId="{543FF70F-291E-433D-86E4-9E4FBA4D91C0}" srcId="{84E7AB02-140C-491F-B793-BF69AC5699E0}" destId="{84A4A500-8C77-424A-A89D-56E9DFFA8FD9}" srcOrd="2" destOrd="0" parTransId="{C30D7FF5-AAFB-49CA-B0CF-3EA883D84C49}" sibTransId="{25889541-1004-4B69-8975-276CB058E415}"/>
    <dgm:cxn modelId="{507AC613-3843-4E42-8E8F-5247F6FE2B52}" type="presOf" srcId="{84A4A500-8C77-424A-A89D-56E9DFFA8FD9}" destId="{96593FF6-8A9C-4E57-AB56-CEC8ED034080}" srcOrd="0" destOrd="0" presId="urn:microsoft.com/office/officeart/2016/7/layout/BasicProcessNew"/>
    <dgm:cxn modelId="{4F06BB1D-50D3-4DDE-87DA-AEFE39AF6B45}" type="presOf" srcId="{67511756-F7AD-41F2-9BF6-E6DEA144A254}" destId="{35FC329C-387F-490E-AB8E-1CE51D2673D2}" srcOrd="0" destOrd="0" presId="urn:microsoft.com/office/officeart/2016/7/layout/BasicProcessNew"/>
    <dgm:cxn modelId="{34D5D134-BAA2-4933-B656-110C49B039D2}" srcId="{84E7AB02-140C-491F-B793-BF69AC5699E0}" destId="{D7D6F430-BBC8-4CAA-8FCF-77552A2FEF64}" srcOrd="3" destOrd="0" parTransId="{0A544402-BD64-4B91-9E02-761813816390}" sibTransId="{3521AA21-5566-470A-8F29-5C8D36EB6E17}"/>
    <dgm:cxn modelId="{0E6E586A-ED44-4CB0-A958-D73CAE1E8738}" type="presOf" srcId="{E26D294C-037C-41B2-B87F-FB2224231B5A}" destId="{E108B744-9981-458A-9CD9-ACC2CB498D2D}" srcOrd="0" destOrd="0" presId="urn:microsoft.com/office/officeart/2016/7/layout/BasicProcessNew"/>
    <dgm:cxn modelId="{63BB1596-0ABE-47E0-94A9-ADF16557E19F}" srcId="{84E7AB02-140C-491F-B793-BF69AC5699E0}" destId="{B93881AC-8527-4883-B8B5-5EC1C7CED814}" srcOrd="1" destOrd="0" parTransId="{5683CD0A-1A0D-459B-BC7D-A0D5D3B8DD86}" sibTransId="{0396F83A-F2C8-40F7-86B8-344C39BBA22E}"/>
    <dgm:cxn modelId="{A587A8B1-899A-4077-8B3D-C73D7E69441A}" type="presOf" srcId="{84E7AB02-140C-491F-B793-BF69AC5699E0}" destId="{3336260C-AF1A-4F56-BA20-B97B2AA75103}" srcOrd="0" destOrd="0" presId="urn:microsoft.com/office/officeart/2016/7/layout/BasicProcessNew"/>
    <dgm:cxn modelId="{1984F8C1-1D4A-45C3-A1ED-C4508AC65CFA}" type="presOf" srcId="{25889541-1004-4B69-8975-276CB058E415}" destId="{F3E76218-7BCE-45DB-AF6A-15E8D6C0D445}" srcOrd="0" destOrd="0" presId="urn:microsoft.com/office/officeart/2016/7/layout/BasicProcessNew"/>
    <dgm:cxn modelId="{620332C7-944D-47E6-B15B-85AD8A7519DF}" srcId="{84E7AB02-140C-491F-B793-BF69AC5699E0}" destId="{67511756-F7AD-41F2-9BF6-E6DEA144A254}" srcOrd="0" destOrd="0" parTransId="{C21A99BB-C3F1-451A-9606-3715F03D121B}" sibTransId="{E26D294C-037C-41B2-B87F-FB2224231B5A}"/>
    <dgm:cxn modelId="{9AE973D6-4B41-46CD-97AA-659622E2540E}" type="presOf" srcId="{D7D6F430-BBC8-4CAA-8FCF-77552A2FEF64}" destId="{2AF22C64-3EE5-48BC-ADD1-6A539B49A40C}" srcOrd="0" destOrd="0" presId="urn:microsoft.com/office/officeart/2016/7/layout/BasicProcessNew"/>
    <dgm:cxn modelId="{B44218D9-9AAC-43C2-BF10-35B8274CFD0A}" type="presOf" srcId="{0396F83A-F2C8-40F7-86B8-344C39BBA22E}" destId="{C987FA98-EC51-4D92-8AB7-48C4ED5415A8}" srcOrd="0" destOrd="0" presId="urn:microsoft.com/office/officeart/2016/7/layout/BasicProcessNew"/>
    <dgm:cxn modelId="{2807B369-2669-4EFA-9CA1-79A6D4BD7A9A}" type="presParOf" srcId="{3336260C-AF1A-4F56-BA20-B97B2AA75103}" destId="{35FC329C-387F-490E-AB8E-1CE51D2673D2}" srcOrd="0" destOrd="0" presId="urn:microsoft.com/office/officeart/2016/7/layout/BasicProcessNew"/>
    <dgm:cxn modelId="{F6BF29C2-08C1-45E6-89BE-8C33A7B8A396}" type="presParOf" srcId="{3336260C-AF1A-4F56-BA20-B97B2AA75103}" destId="{C8F07C93-C20F-4C21-A82F-A77CCF2A5AE3}" srcOrd="1" destOrd="0" presId="urn:microsoft.com/office/officeart/2016/7/layout/BasicProcessNew"/>
    <dgm:cxn modelId="{C084A549-E9BD-46C5-B5F0-C967DD2B6B2B}" type="presParOf" srcId="{3336260C-AF1A-4F56-BA20-B97B2AA75103}" destId="{E108B744-9981-458A-9CD9-ACC2CB498D2D}" srcOrd="2" destOrd="0" presId="urn:microsoft.com/office/officeart/2016/7/layout/BasicProcessNew"/>
    <dgm:cxn modelId="{535501FD-9AA3-42C1-8BA2-EA121F3784B9}" type="presParOf" srcId="{3336260C-AF1A-4F56-BA20-B97B2AA75103}" destId="{E6F7FDC6-62E6-4FF1-8FFC-56AE722A75C5}" srcOrd="3" destOrd="0" presId="urn:microsoft.com/office/officeart/2016/7/layout/BasicProcessNew"/>
    <dgm:cxn modelId="{91E4B41B-5927-4A07-BCEE-41B5830DCA08}" type="presParOf" srcId="{3336260C-AF1A-4F56-BA20-B97B2AA75103}" destId="{F1565819-A49F-48BB-AF3D-3B231D14B05A}" srcOrd="4" destOrd="0" presId="urn:microsoft.com/office/officeart/2016/7/layout/BasicProcessNew"/>
    <dgm:cxn modelId="{032EF319-1CC0-4B8A-B964-10BCC9B50641}" type="presParOf" srcId="{3336260C-AF1A-4F56-BA20-B97B2AA75103}" destId="{23ADB242-E4AA-426A-B442-497DD929A5A8}" srcOrd="5" destOrd="0" presId="urn:microsoft.com/office/officeart/2016/7/layout/BasicProcessNew"/>
    <dgm:cxn modelId="{9EF31F43-ACBE-4299-B16B-141B6B1BD180}" type="presParOf" srcId="{3336260C-AF1A-4F56-BA20-B97B2AA75103}" destId="{C987FA98-EC51-4D92-8AB7-48C4ED5415A8}" srcOrd="6" destOrd="0" presId="urn:microsoft.com/office/officeart/2016/7/layout/BasicProcessNew"/>
    <dgm:cxn modelId="{749CF9FC-414B-451D-B220-675C58A7C665}" type="presParOf" srcId="{3336260C-AF1A-4F56-BA20-B97B2AA75103}" destId="{EF346868-F09E-42B2-91DB-4A2E7479177D}" srcOrd="7" destOrd="0" presId="urn:microsoft.com/office/officeart/2016/7/layout/BasicProcessNew"/>
    <dgm:cxn modelId="{203489DF-1501-4AA0-96F2-A9A40B16A3A0}" type="presParOf" srcId="{3336260C-AF1A-4F56-BA20-B97B2AA75103}" destId="{96593FF6-8A9C-4E57-AB56-CEC8ED034080}" srcOrd="8" destOrd="0" presId="urn:microsoft.com/office/officeart/2016/7/layout/BasicProcessNew"/>
    <dgm:cxn modelId="{1ED25B98-8CD5-4D84-8F59-9ED18A1AB3DC}" type="presParOf" srcId="{3336260C-AF1A-4F56-BA20-B97B2AA75103}" destId="{7B73C4C2-146E-44B5-8CFB-B31FD071099C}" srcOrd="9" destOrd="0" presId="urn:microsoft.com/office/officeart/2016/7/layout/BasicProcessNew"/>
    <dgm:cxn modelId="{F630890A-DFF6-45A2-9D42-58F59DC406CB}" type="presParOf" srcId="{3336260C-AF1A-4F56-BA20-B97B2AA75103}" destId="{F3E76218-7BCE-45DB-AF6A-15E8D6C0D445}" srcOrd="10" destOrd="0" presId="urn:microsoft.com/office/officeart/2016/7/layout/BasicProcessNew"/>
    <dgm:cxn modelId="{39D0F671-E012-4711-ABD7-DED0E947FE8B}" type="presParOf" srcId="{3336260C-AF1A-4F56-BA20-B97B2AA75103}" destId="{11E6E74B-689F-4194-AB5E-6E0B3EBA9DE9}" srcOrd="11" destOrd="0" presId="urn:microsoft.com/office/officeart/2016/7/layout/BasicProcessNew"/>
    <dgm:cxn modelId="{455C9BCF-DF5C-4115-AFD7-CA7B90A7245F}" type="presParOf" srcId="{3336260C-AF1A-4F56-BA20-B97B2AA75103}" destId="{2AF22C64-3EE5-48BC-ADD1-6A539B49A40C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AD4BF-3C1A-4E60-8B1A-A49355EF675C}">
      <dsp:nvSpPr>
        <dsp:cNvPr id="0" name=""/>
        <dsp:cNvSpPr/>
      </dsp:nvSpPr>
      <dsp:spPr>
        <a:xfrm>
          <a:off x="196" y="298447"/>
          <a:ext cx="2367707" cy="28412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0" rIns="233877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2 međunarodna sastanka koordinatora u Turskoj i Hrvatskoj (odrađeno)</a:t>
          </a:r>
          <a:endParaRPr lang="en-US" sz="1600" kern="1200"/>
        </a:p>
      </dsp:txBody>
      <dsp:txXfrm>
        <a:off x="196" y="1434947"/>
        <a:ext cx="2367707" cy="1704749"/>
      </dsp:txXfrm>
    </dsp:sp>
    <dsp:sp modelId="{97327EA5-C90D-43F7-A350-96B960505756}">
      <dsp:nvSpPr>
        <dsp:cNvPr id="0" name=""/>
        <dsp:cNvSpPr/>
      </dsp:nvSpPr>
      <dsp:spPr>
        <a:xfrm>
          <a:off x="196" y="298447"/>
          <a:ext cx="2367707" cy="11364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165100" rIns="233877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01</a:t>
          </a:r>
        </a:p>
      </dsp:txBody>
      <dsp:txXfrm>
        <a:off x="196" y="298447"/>
        <a:ext cx="2367707" cy="1136499"/>
      </dsp:txXfrm>
    </dsp:sp>
    <dsp:sp modelId="{31BECCCB-8CAF-4A3C-AC9F-2E5AC101E8C5}">
      <dsp:nvSpPr>
        <dsp:cNvPr id="0" name=""/>
        <dsp:cNvSpPr/>
      </dsp:nvSpPr>
      <dsp:spPr>
        <a:xfrm>
          <a:off x="2557320" y="298447"/>
          <a:ext cx="2367707" cy="284124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0" rIns="233877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Mobilnost učitelja u svrhu učenja i treninga vještina u Rumunjskoj i  Bugarskoj (odrađeno)</a:t>
          </a:r>
          <a:endParaRPr lang="en-US" sz="1600" kern="1200" dirty="0"/>
        </a:p>
      </dsp:txBody>
      <dsp:txXfrm>
        <a:off x="2557320" y="1434947"/>
        <a:ext cx="2367707" cy="1704749"/>
      </dsp:txXfrm>
    </dsp:sp>
    <dsp:sp modelId="{1795BBB7-F187-4102-9CF5-A68661ECCC70}">
      <dsp:nvSpPr>
        <dsp:cNvPr id="0" name=""/>
        <dsp:cNvSpPr/>
      </dsp:nvSpPr>
      <dsp:spPr>
        <a:xfrm>
          <a:off x="2557320" y="298447"/>
          <a:ext cx="2367707" cy="11364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165100" rIns="233877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02</a:t>
          </a:r>
        </a:p>
      </dsp:txBody>
      <dsp:txXfrm>
        <a:off x="2557320" y="298447"/>
        <a:ext cx="2367707" cy="1136499"/>
      </dsp:txXfrm>
    </dsp:sp>
    <dsp:sp modelId="{5079082A-F787-48F9-8A52-76B7B35931CF}">
      <dsp:nvSpPr>
        <dsp:cNvPr id="0" name=""/>
        <dsp:cNvSpPr/>
      </dsp:nvSpPr>
      <dsp:spPr>
        <a:xfrm>
          <a:off x="5114444" y="298447"/>
          <a:ext cx="2367707" cy="284124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0" rIns="233877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 dirty="0"/>
            <a:t>Mobilnost 5 učenika 7. razreda u Grčku od 8. listopada do 13. listopada, u pratnji učiteljice talijanskog i školske knjižničarke</a:t>
          </a:r>
          <a:endParaRPr lang="en-US" sz="1600" kern="1200" dirty="0"/>
        </a:p>
      </dsp:txBody>
      <dsp:txXfrm>
        <a:off x="5114444" y="1434947"/>
        <a:ext cx="2367707" cy="1704749"/>
      </dsp:txXfrm>
    </dsp:sp>
    <dsp:sp modelId="{31809A92-99F7-4255-88C6-8A58BDB5DD1D}">
      <dsp:nvSpPr>
        <dsp:cNvPr id="0" name=""/>
        <dsp:cNvSpPr/>
      </dsp:nvSpPr>
      <dsp:spPr>
        <a:xfrm>
          <a:off x="5114444" y="298447"/>
          <a:ext cx="2367707" cy="11364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165100" rIns="233877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03</a:t>
          </a:r>
        </a:p>
      </dsp:txBody>
      <dsp:txXfrm>
        <a:off x="5114444" y="298447"/>
        <a:ext cx="2367707" cy="1136499"/>
      </dsp:txXfrm>
    </dsp:sp>
    <dsp:sp modelId="{68BF93B3-FD59-458F-B86E-0E803C5069CB}">
      <dsp:nvSpPr>
        <dsp:cNvPr id="0" name=""/>
        <dsp:cNvSpPr/>
      </dsp:nvSpPr>
      <dsp:spPr>
        <a:xfrm>
          <a:off x="7671568" y="298447"/>
          <a:ext cx="2367707" cy="284124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0" rIns="233877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kern="1200"/>
            <a:t>Završni sastanak koordinatora na Malti (12. – 16. veljača 2024.) – nije realizirano!!</a:t>
          </a:r>
          <a:endParaRPr lang="en-US" sz="1600" kern="1200"/>
        </a:p>
      </dsp:txBody>
      <dsp:txXfrm>
        <a:off x="7671568" y="1434947"/>
        <a:ext cx="2367707" cy="1704749"/>
      </dsp:txXfrm>
    </dsp:sp>
    <dsp:sp modelId="{FB0673C4-A5BF-4622-959B-E70B80EB29D3}">
      <dsp:nvSpPr>
        <dsp:cNvPr id="0" name=""/>
        <dsp:cNvSpPr/>
      </dsp:nvSpPr>
      <dsp:spPr>
        <a:xfrm>
          <a:off x="7671568" y="298447"/>
          <a:ext cx="2367707" cy="11364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877" tIns="165100" rIns="233877" bIns="16510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04</a:t>
          </a:r>
        </a:p>
      </dsp:txBody>
      <dsp:txXfrm>
        <a:off x="7671568" y="298447"/>
        <a:ext cx="2367707" cy="1136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C329C-387F-490E-AB8E-1CE51D2673D2}">
      <dsp:nvSpPr>
        <dsp:cNvPr id="0" name=""/>
        <dsp:cNvSpPr/>
      </dsp:nvSpPr>
      <dsp:spPr>
        <a:xfrm>
          <a:off x="2493" y="1002210"/>
          <a:ext cx="2406470" cy="21883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Organiziranje radionica, treninga i konferencija (follow-up)</a:t>
          </a:r>
          <a:endParaRPr lang="en-US" sz="1100" kern="1200"/>
        </a:p>
      </dsp:txBody>
      <dsp:txXfrm>
        <a:off x="2493" y="1002210"/>
        <a:ext cx="2406470" cy="2188383"/>
      </dsp:txXfrm>
    </dsp:sp>
    <dsp:sp modelId="{E108B744-9981-458A-9CD9-ACC2CB498D2D}">
      <dsp:nvSpPr>
        <dsp:cNvPr id="0" name=""/>
        <dsp:cNvSpPr/>
      </dsp:nvSpPr>
      <dsp:spPr>
        <a:xfrm>
          <a:off x="2444638" y="1974902"/>
          <a:ext cx="360970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65819-A49F-48BB-AF3D-3B231D14B05A}">
      <dsp:nvSpPr>
        <dsp:cNvPr id="0" name=""/>
        <dsp:cNvSpPr/>
      </dsp:nvSpPr>
      <dsp:spPr>
        <a:xfrm>
          <a:off x="2841284" y="1002210"/>
          <a:ext cx="2406470" cy="218838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Predavanja/radionice u školi za ostale djelatnike na razini Aktiva, UV, ŽSV-a</a:t>
          </a:r>
          <a:endParaRPr lang="en-US" sz="1100" kern="1200"/>
        </a:p>
      </dsp:txBody>
      <dsp:txXfrm>
        <a:off x="2841284" y="1002210"/>
        <a:ext cx="2406470" cy="2188383"/>
      </dsp:txXfrm>
    </dsp:sp>
    <dsp:sp modelId="{C987FA98-EC51-4D92-8AB7-48C4ED5415A8}">
      <dsp:nvSpPr>
        <dsp:cNvPr id="0" name=""/>
        <dsp:cNvSpPr/>
      </dsp:nvSpPr>
      <dsp:spPr>
        <a:xfrm>
          <a:off x="5283429" y="1974902"/>
          <a:ext cx="360970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93FF6-8A9C-4E57-AB56-CEC8ED034080}">
      <dsp:nvSpPr>
        <dsp:cNvPr id="0" name=""/>
        <dsp:cNvSpPr/>
      </dsp:nvSpPr>
      <dsp:spPr>
        <a:xfrm>
          <a:off x="5680074" y="1002210"/>
          <a:ext cx="2406470" cy="218838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Objave u medijima u obliku </a:t>
          </a:r>
          <a:r>
            <a:rPr lang="hr-HR" sz="1100" b="1" kern="1200" dirty="0"/>
            <a:t>PRIOPĆENJA </a:t>
          </a:r>
          <a:r>
            <a:rPr lang="hr-HR" sz="1100" kern="1200" dirty="0"/>
            <a:t> (mora sadržavati PRIVLAČAN naslov, sažetak cijele objave), tekst koji odgovara na sljedeća pitanja: </a:t>
          </a:r>
          <a:r>
            <a:rPr lang="hr-HR" sz="1100" b="1" kern="1200" dirty="0"/>
            <a:t>Kada?, Gdje? Tko? Što? Kako?, nekoliko kvalitetnih fotografija </a:t>
          </a:r>
          <a:r>
            <a:rPr lang="hr-HR" sz="1100" kern="1200" dirty="0"/>
            <a:t>te npr. </a:t>
          </a:r>
          <a:r>
            <a:rPr lang="hr-HR" sz="1100" b="1" kern="1200" dirty="0"/>
            <a:t>neki citat ili izjavu projektnih sudionika </a:t>
          </a:r>
          <a:r>
            <a:rPr lang="hr-HR" sz="1100" kern="1200" dirty="0"/>
            <a:t>te </a:t>
          </a:r>
          <a:r>
            <a:rPr lang="hr-HR" sz="1100" b="1" kern="1200" dirty="0"/>
            <a:t>kontakt osobe </a:t>
          </a:r>
          <a:r>
            <a:rPr lang="hr-HR" sz="1100" kern="1200" dirty="0"/>
            <a:t>vezano uz članak PREPORUKA AMPEU: Ne slati petkom popodne u redakciju te ne koristiti previše stručne izraze!)</a:t>
          </a:r>
          <a:endParaRPr lang="en-US" sz="1100" kern="1200" dirty="0"/>
        </a:p>
      </dsp:txBody>
      <dsp:txXfrm>
        <a:off x="5680074" y="1002210"/>
        <a:ext cx="2406470" cy="2188383"/>
      </dsp:txXfrm>
    </dsp:sp>
    <dsp:sp modelId="{F3E76218-7BCE-45DB-AF6A-15E8D6C0D445}">
      <dsp:nvSpPr>
        <dsp:cNvPr id="0" name=""/>
        <dsp:cNvSpPr/>
      </dsp:nvSpPr>
      <dsp:spPr>
        <a:xfrm>
          <a:off x="8122219" y="1974902"/>
          <a:ext cx="360970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22C64-3EE5-48BC-ADD1-6A539B49A40C}">
      <dsp:nvSpPr>
        <dsp:cNvPr id="0" name=""/>
        <dsp:cNvSpPr/>
      </dsp:nvSpPr>
      <dsp:spPr>
        <a:xfrm>
          <a:off x="8518864" y="1002210"/>
          <a:ext cx="2406470" cy="218838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/>
            <a:t>Svaki uradak u digitalnom obliku mora sadržavati </a:t>
          </a:r>
          <a:r>
            <a:rPr lang="hr-HR" sz="1100" b="1" kern="1200"/>
            <a:t>logotip programa Erasmus+, logo projekta i Izjavu o isključenju odgovornosti komisije (disclaimer), </a:t>
          </a:r>
          <a:r>
            <a:rPr lang="hr-HR" sz="1100" kern="1200"/>
            <a:t>postavila sam ih na Padlet</a:t>
          </a:r>
          <a:endParaRPr lang="en-US" sz="1100" kern="1200"/>
        </a:p>
      </dsp:txBody>
      <dsp:txXfrm>
        <a:off x="8518864" y="1002210"/>
        <a:ext cx="2406470" cy="2188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87D03D-ACA5-BE6A-6CD4-8659FB6F3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2D172E3-AD94-83F5-4234-93F2BCFC2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6348C1F-1A4E-BBA6-172D-604D0F9A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C74689-52A6-3E3A-CCDD-5E740F5C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0B7530-5023-F17B-E749-1471B505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3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0B123C-0581-A08B-982E-597D1AD6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234D874-32C9-6BCB-C61B-B3247CD5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935655-1288-67E7-0028-5E57C8D8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BEAECA-0B05-EAC2-DA5B-BFB4414C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5ADE0CA-8C44-6571-05AC-9A966E7B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45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DA09B45-3D0C-8007-DF8A-AE70E4322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236DA77-98B6-DF16-55DA-10F0E49FC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14A014B-2E90-E6AA-A099-87368C78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272ECF-9E2C-4B56-C896-5A3AB99B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EAB9D8-B363-45F8-C6BA-BCAE35C7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73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932FEC-2D4B-1E88-253C-5465E15B8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34C2A2-281E-8B93-ACD9-A30E1C570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4D469AB-8A8C-5D75-14D7-7E75FCE4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3688FB-EB37-6727-96AF-98F9E3ADD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B911537-A58E-11B0-4770-B212BF0B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72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004C23-70E5-886A-070B-A997AD8D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E34BAD2-31C0-1796-0BD4-82066A650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68BD39-DE9D-916D-5FC9-11F51348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E82A26-FE60-742A-7003-4BF7001A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80B4C6E-2485-E86D-69F0-0EE8ED7B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62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F2879B-4D87-AABE-09DA-74BBDE14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0CBB92-A528-06C4-D929-F698EE31F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CA3F17B-890B-156E-F5A5-C8747D077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F2122A6-B9A5-9A57-C740-9C87C089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A5901F6-2921-49CA-E92F-98DC3F5F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5111CC-735C-258D-A1D9-58620D3A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35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7C4043-4905-3C0A-609B-A945CC90E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2B52B9-41AC-5443-C77F-168EC8944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2BBBCC8-A866-3F23-3632-FCD0473DB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0AD7C8F-5A25-175C-5270-5043DC2C30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4118118-8C3D-8596-D76B-DD501454D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18C11E4-1E70-EB24-0C99-798F254B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812EA8D-D118-EB24-E1DE-4B739760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9C4DE0E-2773-9AAE-464C-9AB744C2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71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CB8151-0AAB-92FA-051D-AAF96E77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52890EE-CDE4-A8E6-3C19-2B75A371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234F271-B43A-676D-18D8-1A3A703B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3394223-F911-6892-F66C-06655DD7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6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768FDE5-CDEA-315D-1A3A-B03B6B31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4A36A7F-2992-23E8-1573-A26D9AF6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958683F-6A77-FA72-8860-36ECE2F50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40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E26EC9-38A1-FC92-A67A-E865CE1A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48DA39-6579-B605-C216-97A04ACC3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85DE5E4-433F-1B49-7E6C-15F008B3E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3F8777F-80D3-F8D4-C8F9-DC56A9B4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C7BA7DB-2EC7-F2F9-F736-E2F92A68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2775748-E6AD-D15C-EC78-17CB5998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28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655F53-ABE6-3737-2B75-8D26DB3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20C4C13-30CF-FD5D-C920-E68B7FA48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D99F0E3-BDB2-7A8A-3F2A-C77130CA7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7D22D52-31E3-B18F-0CAB-FD9AD1042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36F0DC8-89DD-9D39-310C-9FD8CFF5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6B40D9B-A0DF-936D-1D62-E30142BE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87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14CE428-6F05-69E2-0239-796A26CB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0E06D78-5620-B452-32B5-2D559EF95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C8211A-1535-6830-5382-57826F9F3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F43A-7C33-46A5-8798-229900571C53}" type="datetimeFigureOut">
              <a:rPr lang="hr-HR" smtClean="0"/>
              <a:t>19.10.2023.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056133-8245-7E5A-EDDF-63C20C5B4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A8E296A-0178-3202-46BD-C0A37B842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A65C-4574-4AB1-8C9D-943C9A280D4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32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BCB6D2-973E-B631-FF4C-9EA239050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br>
              <a:rPr lang="hr-HR" sz="3200" b="1" dirty="0"/>
            </a:br>
            <a:r>
              <a:rPr lang="en-US" sz="3200" b="1" dirty="0"/>
              <a:t>Erasmus+ </a:t>
            </a:r>
            <a:r>
              <a:rPr lang="en-US" sz="3200" b="1" dirty="0" err="1"/>
              <a:t>Programme</a:t>
            </a:r>
            <a:r>
              <a:rPr lang="en-US" sz="3200" b="1" dirty="0"/>
              <a:t>: KA220-SCH</a:t>
            </a:r>
            <a:br>
              <a:rPr lang="hr-HR" sz="3200" b="1" dirty="0"/>
            </a:br>
            <a:r>
              <a:rPr lang="en-US" sz="3200" b="1" dirty="0"/>
              <a:t> Cooperation partnerships in school education</a:t>
            </a:r>
            <a:br>
              <a:rPr lang="hr-HR" sz="3200" b="1" dirty="0"/>
            </a:b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Let’s</a:t>
            </a:r>
            <a:r>
              <a:rPr lang="hr-HR" sz="3200" b="1" i="1" dirty="0">
                <a:solidFill>
                  <a:schemeClr val="accent1">
                    <a:lumMod val="50000"/>
                  </a:schemeClr>
                </a:solidFill>
              </a:rPr>
              <a:t> ALL </a:t>
            </a: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Go</a:t>
            </a:r>
            <a:r>
              <a:rPr lang="hr-HR" sz="3200" b="1" i="1" dirty="0">
                <a:solidFill>
                  <a:schemeClr val="accent1">
                    <a:lumMod val="50000"/>
                  </a:schemeClr>
                </a:solidFill>
              </a:rPr>
              <a:t> to the </a:t>
            </a: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Theatre</a:t>
            </a:r>
            <a:r>
              <a:rPr lang="hr-HR" sz="3200" b="1" i="1" dirty="0">
                <a:solidFill>
                  <a:schemeClr val="accent1">
                    <a:lumMod val="50000"/>
                  </a:schemeClr>
                </a:solidFill>
              </a:rPr>
              <a:t> of European </a:t>
            </a:r>
            <a:r>
              <a:rPr lang="hr-HR" sz="3200" b="1" i="1" dirty="0" err="1">
                <a:solidFill>
                  <a:schemeClr val="accent1">
                    <a:lumMod val="50000"/>
                  </a:schemeClr>
                </a:solidFill>
              </a:rPr>
              <a:t>Dreams</a:t>
            </a: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917F48-9D29-2D83-346E-D9627AE43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10316066" cy="280818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hr-HR" b="1" dirty="0"/>
              <a:t>PARTNERSKE ŠKOLE</a:t>
            </a:r>
            <a:r>
              <a:rPr lang="hr-HR" dirty="0"/>
              <a:t>: Grčka, Bugarska, Rumunjska, Velika Britanija, Malta, Turska</a:t>
            </a:r>
          </a:p>
          <a:p>
            <a:pPr algn="l"/>
            <a:r>
              <a:rPr lang="hr-HR" b="1" dirty="0"/>
              <a:t>Trajanje projekta</a:t>
            </a:r>
            <a:r>
              <a:rPr lang="hr-HR" dirty="0"/>
              <a:t>: prosinac 2021. – lipanj 2024.</a:t>
            </a:r>
          </a:p>
          <a:p>
            <a:pPr algn="l"/>
            <a:r>
              <a:rPr lang="hr-HR" b="1" dirty="0"/>
              <a:t>Glavni koordinator</a:t>
            </a:r>
            <a:r>
              <a:rPr lang="hr-HR" dirty="0"/>
              <a:t>: Neprofitna udruga „</a:t>
            </a:r>
            <a:r>
              <a:rPr lang="it-IT" dirty="0" err="1"/>
              <a:t>Asociatia</a:t>
            </a:r>
            <a:r>
              <a:rPr lang="it-IT" dirty="0"/>
              <a:t> </a:t>
            </a:r>
            <a:r>
              <a:rPr lang="it-IT" dirty="0" err="1"/>
              <a:t>Contab</a:t>
            </a:r>
            <a:r>
              <a:rPr lang="it-IT" dirty="0"/>
              <a:t> ETIC Expert</a:t>
            </a:r>
            <a:r>
              <a:rPr lang="hr-HR" dirty="0"/>
              <a:t>”</a:t>
            </a:r>
            <a:r>
              <a:rPr lang="it-IT" dirty="0"/>
              <a:t>,  Craiova, R</a:t>
            </a:r>
            <a:r>
              <a:rPr lang="hr-HR" dirty="0" err="1"/>
              <a:t>umunjska</a:t>
            </a:r>
            <a:endParaRPr lang="hr-HR" dirty="0"/>
          </a:p>
          <a:p>
            <a:pPr algn="l"/>
            <a:r>
              <a:rPr lang="hr-HR" dirty="0"/>
              <a:t>Koordinatorica projekta u našoj školi: Alenka Banić Juričić, učiteljica engleskog jezika </a:t>
            </a:r>
          </a:p>
          <a:p>
            <a:pPr algn="l"/>
            <a:r>
              <a:rPr lang="hr-HR" b="1" dirty="0"/>
              <a:t>Ukupna vrijednost cijelog projekta</a:t>
            </a:r>
            <a:r>
              <a:rPr lang="hr-HR" dirty="0"/>
              <a:t>: </a:t>
            </a:r>
            <a:r>
              <a:rPr lang="hr-HR" b="1" dirty="0"/>
              <a:t>EUR 154.030,00</a:t>
            </a:r>
            <a:endParaRPr lang="hr-HR" b="1" dirty="0">
              <a:cs typeface="Calibri"/>
            </a:endParaRPr>
          </a:p>
          <a:p>
            <a:pPr algn="l"/>
            <a:endParaRPr lang="hr-HR" dirty="0"/>
          </a:p>
        </p:txBody>
      </p:sp>
      <p:pic>
        <p:nvPicPr>
          <p:cNvPr id="5" name="Slika 4" descr="Slika na kojoj se prikazuje Font, električno plava, logotip, simbol&#10;&#10;Opis je automatski generiran">
            <a:extLst>
              <a:ext uri="{FF2B5EF4-FFF2-40B4-BE49-F238E27FC236}">
                <a16:creationId xmlns:a16="http://schemas.microsoft.com/office/drawing/2014/main" id="{37184983-8278-4582-238F-67A5A8577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9" y="188783"/>
            <a:ext cx="3258005" cy="933580"/>
          </a:xfrm>
          <a:prstGeom prst="rect">
            <a:avLst/>
          </a:prstGeom>
        </p:spPr>
      </p:pic>
      <p:pic>
        <p:nvPicPr>
          <p:cNvPr id="7" name="Slika 6" descr="Slika na kojoj se prikazuje ukrasni isječci, crtež, grafika, crtić&#10;&#10;Opis je automatski generiran">
            <a:extLst>
              <a:ext uri="{FF2B5EF4-FFF2-40B4-BE49-F238E27FC236}">
                <a16:creationId xmlns:a16="http://schemas.microsoft.com/office/drawing/2014/main" id="{18284C00-B5F6-3545-78F9-8E5A040A2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697" y="73047"/>
            <a:ext cx="1172035" cy="1716423"/>
          </a:xfrm>
          <a:prstGeom prst="rect">
            <a:avLst/>
          </a:prstGeom>
        </p:spPr>
      </p:pic>
      <p:pic>
        <p:nvPicPr>
          <p:cNvPr id="9" name="Slika 8" descr="Slika na kojoj se prikazuje tekst, rukopis, krug, Font&#10;&#10;Opis je automatski generiran">
            <a:extLst>
              <a:ext uri="{FF2B5EF4-FFF2-40B4-BE49-F238E27FC236}">
                <a16:creationId xmlns:a16="http://schemas.microsoft.com/office/drawing/2014/main" id="{D39A4E1C-62CF-D251-FBDB-80917DAEEB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86" y="0"/>
            <a:ext cx="1952525" cy="17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353280A-BC21-3668-9370-1B3FFA31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4800"/>
              <a:t>DNEVNI RED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39A3F8-154E-DD4F-74FF-FFB93BBA7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hr-HR" sz="2400" dirty="0"/>
              <a:t>Kratko izvješće iz Velike Britanije i Grčke (Alenka, Martina i Maja)</a:t>
            </a:r>
          </a:p>
          <a:p>
            <a:pPr marL="514350" indent="-514350">
              <a:buAutoNum type="arabicPeriod"/>
            </a:pPr>
            <a:r>
              <a:rPr lang="hr-HR" sz="2400" dirty="0"/>
              <a:t>Zadatci za diseminaciju aktivnosti u Grčkoj – do kraja listopada, 2023.</a:t>
            </a:r>
          </a:p>
          <a:p>
            <a:pPr marL="514350" indent="-514350">
              <a:buAutoNum type="arabicPeriod"/>
            </a:pPr>
            <a:r>
              <a:rPr lang="hr-HR" sz="2400" dirty="0"/>
              <a:t>Aktivnosti koje partneri provode do sastanka na Malti (12. – 16. 02. 2024.)</a:t>
            </a:r>
          </a:p>
          <a:p>
            <a:pPr marL="514350" indent="-514350">
              <a:buAutoNum type="arabicPeriod"/>
            </a:pPr>
            <a:r>
              <a:rPr lang="hr-HR" sz="2400" dirty="0"/>
              <a:t>Razno.</a:t>
            </a:r>
          </a:p>
          <a:p>
            <a:pPr marL="514350" indent="-514350">
              <a:buAutoNum type="arabicPeriod"/>
            </a:pPr>
            <a:endParaRPr lang="hr-H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99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4501507-E66C-9C37-93E3-AA1A827D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hr-HR" sz="5000" i="1" dirty="0"/>
              <a:t>AKTIVNOSTI na razini partnerstva 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309E37E1-8507-45C7-4DFD-174AC668EA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954771"/>
              </p:ext>
            </p:extLst>
          </p:nvPr>
        </p:nvGraphicFramePr>
        <p:xfrm>
          <a:off x="825264" y="2598710"/>
          <a:ext cx="10039472" cy="343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744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3165C1E-D675-FC2F-CA7D-6045B1B6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hr-HR" sz="4000" b="1">
                <a:solidFill>
                  <a:srgbClr val="FFFFFF"/>
                </a:solidFill>
              </a:rPr>
              <a:t>DISEMINACIJA TIJEKOM TRAJANJA PROJEKTA</a:t>
            </a:r>
            <a:r>
              <a:rPr lang="hr-HR" sz="400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id="{1B31EE1C-D7BE-7EAF-0EA9-C4FD13184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56397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71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A55A1DB-91E8-6EE7-1250-4FD90AE8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hr-HR" dirty="0"/>
              <a:t>DISEMINACIJA NAKON MOBILNOSTI U GRČKOJ - rok kraj listopada</a:t>
            </a:r>
          </a:p>
        </p:txBody>
      </p:sp>
      <p:sp>
        <p:nvSpPr>
          <p:cNvPr id="24" name="Rezervirano mjesto sadržaja 2">
            <a:extLst>
              <a:ext uri="{FF2B5EF4-FFF2-40B4-BE49-F238E27FC236}">
                <a16:creationId xmlns:a16="http://schemas.microsoft.com/office/drawing/2014/main" id="{B2AD73CC-3DA9-068A-98F1-DDD99B2D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hr-HR" sz="1700"/>
              <a:t>Martina i Maja: napisati objavu za web stranicu škole (rubrika i vijest) po danima (3 radna dana) + radne fotografije</a:t>
            </a:r>
          </a:p>
          <a:p>
            <a:r>
              <a:rPr lang="hr-HR" sz="1700"/>
              <a:t>Martina i Maja: napisati kratko priopćenje za „Gentenostra” i poslati Bebi Bosnić</a:t>
            </a:r>
          </a:p>
          <a:p>
            <a:r>
              <a:rPr lang="hr-HR" sz="1700"/>
              <a:t>Martina i Maja: napisati članak za Bujštinu + fotografije i odnijeti u redakciju </a:t>
            </a:r>
          </a:p>
          <a:p>
            <a:r>
              <a:rPr lang="hr-HR" sz="1700"/>
              <a:t>Maja: video filmić s naglaskom na radionice za učenike, poveznicu pridružiti na web objavu, poslati meni da pošaljem koordinatorici, objaviti na Facebook-u</a:t>
            </a:r>
          </a:p>
          <a:p>
            <a:r>
              <a:rPr lang="hr-HR" sz="1700"/>
              <a:t>Jelena P.: dogovoriti sudjelovanje učenika u pratnji Maje i Martine na radiju Eurostar</a:t>
            </a:r>
          </a:p>
          <a:p>
            <a:r>
              <a:rPr lang="hr-HR" sz="1700"/>
              <a:t>VAŽNO!!! Darija: s učenicima odraditi digitalne plakate u alatu Canva (za fotografije se javiti Maji ili učenici mogu koristiti svoje, ako su kvalitetne) – plakate ću dati printati u Comgraf i zalješiti na Erasmus kutak u prizemlju – da bude sve spremno za Dane Otvorenih vrata </a:t>
            </a:r>
          </a:p>
          <a:p>
            <a:endParaRPr lang="hr-HR" sz="1700"/>
          </a:p>
          <a:p>
            <a:endParaRPr lang="hr-HR" sz="1700"/>
          </a:p>
        </p:txBody>
      </p:sp>
    </p:spTree>
    <p:extLst>
      <p:ext uri="{BB962C8B-B14F-4D97-AF65-F5344CB8AC3E}">
        <p14:creationId xmlns:p14="http://schemas.microsoft.com/office/powerpoint/2010/main" val="223830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73DD97D-4822-C8DB-4C5A-64D34318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hr-HR" sz="3200" dirty="0"/>
              <a:t>AKTIVNOSTI ZA SVE PARTNERE DO MALTE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51CFC7-39E1-286E-5CA3-7216B692E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364378"/>
            <a:ext cx="10310168" cy="41209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1100" dirty="0"/>
              <a:t>1</a:t>
            </a:r>
            <a:r>
              <a:rPr lang="hr-HR" sz="1800" dirty="0"/>
              <a:t>. </a:t>
            </a:r>
            <a:r>
              <a:rPr lang="en-US" sz="1800" dirty="0"/>
              <a:t>Erasmus </a:t>
            </a:r>
            <a:r>
              <a:rPr lang="hr-HR" sz="1800" dirty="0"/>
              <a:t>kutak s logom projekta ili roll-</a:t>
            </a:r>
            <a:r>
              <a:rPr lang="hr-HR" sz="1800" dirty="0" err="1"/>
              <a:t>up</a:t>
            </a:r>
            <a:r>
              <a:rPr lang="hr-HR" sz="1800" dirty="0"/>
              <a:t> u svim školama</a:t>
            </a:r>
          </a:p>
          <a:p>
            <a:pPr marL="0" indent="0">
              <a:buNone/>
            </a:pPr>
            <a:r>
              <a:rPr lang="hr-HR" sz="1800" dirty="0"/>
              <a:t>2. Radionice s roditeljima </a:t>
            </a:r>
            <a:r>
              <a:rPr lang="en-US" sz="1800" dirty="0"/>
              <a:t>-</a:t>
            </a:r>
            <a:r>
              <a:rPr lang="hr-HR" sz="1800" dirty="0"/>
              <a:t> fotografije </a:t>
            </a:r>
            <a:r>
              <a:rPr lang="hr-HR" sz="1800" u="sng" dirty="0"/>
              <a:t>i kratki opis aktivnosti (ako netko </a:t>
            </a:r>
          </a:p>
          <a:p>
            <a:pPr marL="0" indent="0">
              <a:buNone/>
            </a:pPr>
            <a:r>
              <a:rPr lang="hr-HR" sz="1800" dirty="0"/>
              <a:t>     </a:t>
            </a:r>
            <a:r>
              <a:rPr lang="hr-HR" sz="1800" u="sng" dirty="0"/>
              <a:t>ima neku aktivnost da pridružim fotografijama</a:t>
            </a:r>
          </a:p>
          <a:p>
            <a:pPr marL="0" indent="0">
              <a:buNone/>
            </a:pPr>
            <a:r>
              <a:rPr lang="hr-HR" sz="1800" dirty="0"/>
              <a:t>3. Digitalna e-knjiga koja je sačinjena od pisama koja npr. žrtva </a:t>
            </a:r>
          </a:p>
          <a:p>
            <a:pPr marL="0" indent="0">
              <a:buNone/>
            </a:pPr>
            <a:r>
              <a:rPr lang="hr-HR" sz="1800" dirty="0"/>
              <a:t>     vršnjačkog nasilja šalje nasilniku, učiteljima i roditeljima – pisma se </a:t>
            </a:r>
          </a:p>
          <a:p>
            <a:pPr marL="0" indent="0">
              <a:buNone/>
            </a:pPr>
            <a:r>
              <a:rPr lang="hr-HR" sz="1800" dirty="0"/>
              <a:t>     sakupljaju od svih zainteresiranih učenika. Pisma se prevode i šalju dalje; </a:t>
            </a:r>
          </a:p>
          <a:p>
            <a:pPr marL="0" indent="0">
              <a:buNone/>
            </a:pPr>
            <a:r>
              <a:rPr lang="hr-HR" sz="1800" dirty="0"/>
              <a:t>     partneri će zajedničkim odabirom izvršiti selekciju pisama koja ulaze u e-</a:t>
            </a:r>
          </a:p>
          <a:p>
            <a:pPr marL="0" indent="0">
              <a:buNone/>
            </a:pPr>
            <a:r>
              <a:rPr lang="hr-HR" sz="1800" dirty="0"/>
              <a:t>     knjigu (razmisliti kako?)</a:t>
            </a:r>
          </a:p>
          <a:p>
            <a:pPr marL="0" indent="0">
              <a:buNone/>
            </a:pPr>
            <a:r>
              <a:rPr lang="hr-HR" sz="1800" dirty="0"/>
              <a:t>4.  </a:t>
            </a:r>
            <a:r>
              <a:rPr lang="en-US" sz="1800" dirty="0"/>
              <a:t>P4C and Drama workshops in each school</a:t>
            </a:r>
            <a:r>
              <a:rPr lang="hr-HR" sz="1800" dirty="0"/>
              <a:t> (odradili smo </a:t>
            </a:r>
            <a:r>
              <a:rPr lang="hr-HR" sz="1800" dirty="0" err="1"/>
              <a:t>Boala</a:t>
            </a:r>
            <a:r>
              <a:rPr lang="hr-HR" sz="1800" dirty="0"/>
              <a:t>)</a:t>
            </a:r>
          </a:p>
          <a:p>
            <a:pPr marL="0" indent="0">
              <a:buNone/>
            </a:pPr>
            <a:r>
              <a:rPr lang="hr-HR" sz="1800" dirty="0"/>
              <a:t>5.  Sve poveznice s videima, fotografijama i sl. na Google </a:t>
            </a:r>
            <a:r>
              <a:rPr lang="hr-HR" sz="1800" dirty="0" err="1"/>
              <a:t>Sheets</a:t>
            </a:r>
            <a:r>
              <a:rPr lang="hr-HR" sz="1800" dirty="0"/>
              <a:t> (svaki školski </a:t>
            </a:r>
          </a:p>
          <a:p>
            <a:pPr marL="0" indent="0">
              <a:buNone/>
            </a:pPr>
            <a:r>
              <a:rPr lang="hr-HR" sz="1800" dirty="0"/>
              <a:t>     koordinator)</a:t>
            </a:r>
          </a:p>
          <a:p>
            <a:pPr marL="0" indent="0">
              <a:buNone/>
            </a:pPr>
            <a:endParaRPr lang="hr-HR" sz="11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7477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B468DE66B30F45BF2354AAAB41BEDC" ma:contentTypeVersion="15" ma:contentTypeDescription="Create a new document." ma:contentTypeScope="" ma:versionID="e1e2ed8d9e927aa396d8cf51f273d63b">
  <xsd:schema xmlns:xsd="http://www.w3.org/2001/XMLSchema" xmlns:xs="http://www.w3.org/2001/XMLSchema" xmlns:p="http://schemas.microsoft.com/office/2006/metadata/properties" xmlns:ns3="c5df920d-96aa-4a43-902c-abf853979694" xmlns:ns4="2ed7a6d3-b1c3-4a25-be2f-f647c6644771" targetNamespace="http://schemas.microsoft.com/office/2006/metadata/properties" ma:root="true" ma:fieldsID="eb3f53e97806ada92b124693877d3160" ns3:_="" ns4:_="">
    <xsd:import namespace="c5df920d-96aa-4a43-902c-abf853979694"/>
    <xsd:import namespace="2ed7a6d3-b1c3-4a25-be2f-f647c664477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f920d-96aa-4a43-902c-abf8539796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7a6d3-b1c3-4a25-be2f-f647c6644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ed7a6d3-b1c3-4a25-be2f-f647c6644771" xsi:nil="true"/>
  </documentManagement>
</p:properties>
</file>

<file path=customXml/itemProps1.xml><?xml version="1.0" encoding="utf-8"?>
<ds:datastoreItem xmlns:ds="http://schemas.openxmlformats.org/officeDocument/2006/customXml" ds:itemID="{246A225C-C252-4867-B06F-A326E04B0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df920d-96aa-4a43-902c-abf853979694"/>
    <ds:schemaRef ds:uri="2ed7a6d3-b1c3-4a25-be2f-f647c6644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48DC7A-ECF0-45A1-8671-1C3BFFD4C8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97CA6A-FFD6-46F8-9B3B-855015494E92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c5df920d-96aa-4a43-902c-abf853979694"/>
    <ds:schemaRef ds:uri="http://purl.org/dc/terms/"/>
    <ds:schemaRef ds:uri="2ed7a6d3-b1c3-4a25-be2f-f647c664477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592</Words>
  <Application>Microsoft Office PowerPoint</Application>
  <PresentationFormat>Široki zaslon</PresentationFormat>
  <Paragraphs>44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     Erasmus+ Programme: KA220-SCH  Cooperation partnerships in school education Let’s ALL Go to the Theatre of European Dreams </vt:lpstr>
      <vt:lpstr>DNEVNI RED</vt:lpstr>
      <vt:lpstr>AKTIVNOSTI na razini partnerstva </vt:lpstr>
      <vt:lpstr>DISEMINACIJA TIJEKOM TRAJANJA PROJEKTA </vt:lpstr>
      <vt:lpstr>DISEMINACIJA NAKON MOBILNOSTI U GRČKOJ - rok kraj listopada</vt:lpstr>
      <vt:lpstr>AKTIVNOSTI ZA SVE PARTNERE DO MALTE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Programme: KA220-SCH  Cooperation partnerships in school education Let’s ALL Go to the Theatre of European Dreams</dc:title>
  <dc:creator>Alenka Banić Juričić</dc:creator>
  <cp:lastModifiedBy>Knjiznica</cp:lastModifiedBy>
  <cp:revision>13</cp:revision>
  <dcterms:created xsi:type="dcterms:W3CDTF">2023-09-11T14:54:14Z</dcterms:created>
  <dcterms:modified xsi:type="dcterms:W3CDTF">2023-10-19T12:33:29Z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0x0101008EB468DE66B30F45BF2354AAAB41BEDC</vt:lpwstr>
  </property>
</Properties>
</file>