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4" r:id="rId6"/>
    <p:sldId id="291" r:id="rId7"/>
    <p:sldId id="289" r:id="rId8"/>
    <p:sldId id="259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8C7B0-BC38-BF9B-70CC-4428083FF778}" v="359" dt="2024-02-21T16:28:33.980"/>
    <p1510:client id="{4CFA6804-A152-71F5-8760-364FB9DD96EF}" v="708" dt="2024-02-21T17:18:00.243"/>
    <p1510:client id="{8A56C0D2-2B4F-4F28-9D01-E859464EB6E4}" v="352" dt="2024-02-21T08:40:52.352"/>
    <p1510:client id="{E97C40F6-64BE-1C1E-F036-C669F6D7EB20}" v="22" dt="2024-02-22T14:37:55.642"/>
    <p1510:client id="{FC954D78-8BF2-9CC2-F81F-B5CFDD50E4DD}" v="48" dt="2024-02-21T16:10:0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39332-4B8A-4AB0-A2DD-AEE254E5C1ED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799D4AC-5D63-47DD-9E14-B9B3A31F8AE1}">
      <dgm:prSet/>
      <dgm:spPr/>
      <dgm:t>
        <a:bodyPr/>
        <a:lstStyle/>
        <a:p>
          <a:pPr rtl="0"/>
          <a:r>
            <a:rPr lang="hr-HR"/>
            <a:t>4.</a:t>
          </a:r>
          <a:r>
            <a:rPr lang="hr-HR">
              <a:latin typeface="Calibri Light" panose="020F0302020204030204"/>
            </a:rPr>
            <a:t> </a:t>
          </a:r>
          <a:r>
            <a:rPr lang="hr-HR"/>
            <a:t> </a:t>
          </a:r>
          <a:r>
            <a:rPr lang="hr-HR" err="1"/>
            <a:t>eTwinning</a:t>
          </a:r>
          <a:r>
            <a:rPr lang="hr-HR"/>
            <a:t> u projektu - Ž. Čikeš</a:t>
          </a:r>
          <a:r>
            <a:rPr lang="hr-HR">
              <a:latin typeface="Calibri Light" panose="020F0302020204030204"/>
            </a:rPr>
            <a:t> </a:t>
          </a:r>
          <a:endParaRPr lang="en-US"/>
        </a:p>
      </dgm:t>
    </dgm:pt>
    <dgm:pt modelId="{DEEF7814-562D-4989-82C8-A88C7CBA07F4}" type="parTrans" cxnId="{4B663C68-F665-4E08-9344-FEF3806C5CC7}">
      <dgm:prSet/>
      <dgm:spPr/>
      <dgm:t>
        <a:bodyPr/>
        <a:lstStyle/>
        <a:p>
          <a:endParaRPr lang="en-US"/>
        </a:p>
      </dgm:t>
    </dgm:pt>
    <dgm:pt modelId="{2F48ACD0-762E-4876-AA35-55F1D990C7E5}" type="sibTrans" cxnId="{4B663C68-F665-4E08-9344-FEF3806C5CC7}">
      <dgm:prSet/>
      <dgm:spPr/>
      <dgm:t>
        <a:bodyPr/>
        <a:lstStyle/>
        <a:p>
          <a:endParaRPr lang="en-US"/>
        </a:p>
      </dgm:t>
    </dgm:pt>
    <dgm:pt modelId="{2BF79867-7402-4BDF-BC80-5276D957779F}">
      <dgm:prSet/>
      <dgm:spPr/>
      <dgm:t>
        <a:bodyPr/>
        <a:lstStyle/>
        <a:p>
          <a:pPr rtl="0"/>
          <a:r>
            <a:rPr lang="hr-HR"/>
            <a:t>1.</a:t>
          </a:r>
          <a:r>
            <a:rPr lang="hr-HR">
              <a:latin typeface="Calibri Light" panose="020F0302020204030204"/>
            </a:rPr>
            <a:t> </a:t>
          </a:r>
          <a:r>
            <a:rPr lang="hr-HR"/>
            <a:t>Nadolazeće aktivnosti (Irska, </a:t>
          </a:r>
          <a:r>
            <a:rPr lang="hr-HR" err="1"/>
            <a:t>Tenerife</a:t>
          </a:r>
          <a:r>
            <a:rPr lang="hr-HR"/>
            <a:t>, Graz,</a:t>
          </a:r>
          <a:r>
            <a:rPr lang="hr-HR">
              <a:latin typeface="Calibri Light" panose="020F0302020204030204"/>
            </a:rPr>
            <a:t> </a:t>
          </a:r>
          <a:r>
            <a:rPr lang="hr-HR"/>
            <a:t>Malta, Firenca) - koordinatorica i sudionici</a:t>
          </a:r>
        </a:p>
      </dgm:t>
    </dgm:pt>
    <dgm:pt modelId="{BE601FEE-D164-4E17-930A-04F729A5B672}" type="parTrans" cxnId="{DCB58F7D-E393-4738-8D89-2112478184E6}">
      <dgm:prSet/>
      <dgm:spPr/>
      <dgm:t>
        <a:bodyPr/>
        <a:lstStyle/>
        <a:p>
          <a:endParaRPr lang="hr-HR"/>
        </a:p>
      </dgm:t>
    </dgm:pt>
    <dgm:pt modelId="{F412C6AB-FF4F-4BC5-A19E-280BB6EAC135}" type="sibTrans" cxnId="{DCB58F7D-E393-4738-8D89-2112478184E6}">
      <dgm:prSet/>
      <dgm:spPr/>
      <dgm:t>
        <a:bodyPr/>
        <a:lstStyle/>
        <a:p>
          <a:endParaRPr lang="hr-HR"/>
        </a:p>
      </dgm:t>
    </dgm:pt>
    <dgm:pt modelId="{BBF8E839-98A7-4D36-89CE-CC3E17E92F63}">
      <dgm:prSet/>
      <dgm:spPr/>
      <dgm:t>
        <a:bodyPr/>
        <a:lstStyle/>
        <a:p>
          <a:r>
            <a:rPr lang="hr-HR"/>
            <a:t>3. Službena web stranica projekta - M. Selimović</a:t>
          </a:r>
        </a:p>
      </dgm:t>
    </dgm:pt>
    <dgm:pt modelId="{61B9DB63-1E75-44AE-AFE7-F646F730743E}" type="parTrans" cxnId="{58CAFCCE-FF3A-48AD-9086-55CCC596A03F}">
      <dgm:prSet/>
      <dgm:spPr/>
      <dgm:t>
        <a:bodyPr/>
        <a:lstStyle/>
        <a:p>
          <a:endParaRPr lang="hr-HR"/>
        </a:p>
      </dgm:t>
    </dgm:pt>
    <dgm:pt modelId="{D599CD82-73DA-4003-B813-79C601D5788C}" type="sibTrans" cxnId="{58CAFCCE-FF3A-48AD-9086-55CCC596A03F}">
      <dgm:prSet/>
      <dgm:spPr/>
      <dgm:t>
        <a:bodyPr/>
        <a:lstStyle/>
        <a:p>
          <a:endParaRPr lang="hr-HR"/>
        </a:p>
      </dgm:t>
    </dgm:pt>
    <dgm:pt modelId="{69A2AF4E-0012-455E-892B-D55BC844B8BD}">
      <dgm:prSet/>
      <dgm:spPr/>
      <dgm:t>
        <a:bodyPr/>
        <a:lstStyle/>
        <a:p>
          <a:r>
            <a:rPr lang="hr-HR"/>
            <a:t>5. Razno</a:t>
          </a:r>
        </a:p>
      </dgm:t>
    </dgm:pt>
    <dgm:pt modelId="{1F4D3620-F22E-4EFF-A6C6-EB60D5F58291}" type="parTrans" cxnId="{99863B61-60EA-491F-A36D-B18DA074B087}">
      <dgm:prSet/>
      <dgm:spPr/>
      <dgm:t>
        <a:bodyPr/>
        <a:lstStyle/>
        <a:p>
          <a:endParaRPr lang="hr-HR"/>
        </a:p>
      </dgm:t>
    </dgm:pt>
    <dgm:pt modelId="{C1A3AAC6-3BF2-4BA9-9685-213D24D7ADAB}" type="sibTrans" cxnId="{99863B61-60EA-491F-A36D-B18DA074B087}">
      <dgm:prSet/>
      <dgm:spPr/>
    </dgm:pt>
    <dgm:pt modelId="{44884DD1-A920-4669-982E-A8826652775D}">
      <dgm:prSet phldr="0"/>
      <dgm:spPr/>
      <dgm:t>
        <a:bodyPr/>
        <a:lstStyle/>
        <a:p>
          <a:pPr rtl="0"/>
          <a:r>
            <a:rPr lang="hr-HR">
              <a:latin typeface="Calibri Light" panose="020F0302020204030204"/>
            </a:rPr>
            <a:t>2. Odrađene aktivnosti (</a:t>
          </a:r>
          <a:r>
            <a:rPr lang="hr-HR" err="1">
              <a:latin typeface="Calibri Light" panose="020F0302020204030204"/>
            </a:rPr>
            <a:t>Sj</a:t>
          </a:r>
          <a:r>
            <a:rPr lang="hr-HR">
              <a:latin typeface="Calibri Light" panose="020F0302020204030204"/>
            </a:rPr>
            <a:t>. Makedonija, Malta i follow-up)</a:t>
          </a:r>
        </a:p>
      </dgm:t>
    </dgm:pt>
    <dgm:pt modelId="{39B43A5C-E23E-4263-8DB1-457FAA275707}" type="parTrans" cxnId="{5655F616-0CCE-4EA4-8441-E8BA65EE4B1A}">
      <dgm:prSet/>
      <dgm:spPr/>
    </dgm:pt>
    <dgm:pt modelId="{E8E4B47B-36DC-418F-B2BD-C2173820E490}" type="sibTrans" cxnId="{5655F616-0CCE-4EA4-8441-E8BA65EE4B1A}">
      <dgm:prSet/>
      <dgm:spPr/>
    </dgm:pt>
    <dgm:pt modelId="{5EFBD0CC-CAEB-4169-86EE-2A421AD39697}" type="pres">
      <dgm:prSet presAssocID="{A1139332-4B8A-4AB0-A2DD-AEE254E5C1ED}" presName="linear" presStyleCnt="0">
        <dgm:presLayoutVars>
          <dgm:animLvl val="lvl"/>
          <dgm:resizeHandles val="exact"/>
        </dgm:presLayoutVars>
      </dgm:prSet>
      <dgm:spPr/>
    </dgm:pt>
    <dgm:pt modelId="{5D5725D1-E063-4A44-9009-7CEA7051B4E5}" type="pres">
      <dgm:prSet presAssocID="{2BF79867-7402-4BDF-BC80-5276D957779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1800F8-9F1C-483E-B5C9-8FF6B52F3483}" type="pres">
      <dgm:prSet presAssocID="{F412C6AB-FF4F-4BC5-A19E-280BB6EAC135}" presName="spacer" presStyleCnt="0"/>
      <dgm:spPr/>
    </dgm:pt>
    <dgm:pt modelId="{598D3CE0-9BF9-4E18-9E55-7BF6B384E4E3}" type="pres">
      <dgm:prSet presAssocID="{44884DD1-A920-4669-982E-A882665277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64C7-E4F5-4AAD-B6B9-897FBBFF6717}" type="pres">
      <dgm:prSet presAssocID="{E8E4B47B-36DC-418F-B2BD-C2173820E490}" presName="spacer" presStyleCnt="0"/>
      <dgm:spPr/>
    </dgm:pt>
    <dgm:pt modelId="{24EBFA71-77C2-490D-BEE8-C7B14E1EC417}" type="pres">
      <dgm:prSet presAssocID="{BBF8E839-98A7-4D36-89CE-CC3E17E92F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CCE57E-BEEB-4451-B75F-E4F2C83FA3C0}" type="pres">
      <dgm:prSet presAssocID="{D599CD82-73DA-4003-B813-79C601D5788C}" presName="spacer" presStyleCnt="0"/>
      <dgm:spPr/>
    </dgm:pt>
    <dgm:pt modelId="{ACF97C8F-BCBC-4842-BBA1-26BAE4E0FCBA}" type="pres">
      <dgm:prSet presAssocID="{3799D4AC-5D63-47DD-9E14-B9B3A31F8A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5AC993-8E0B-412E-8B12-937890EF6646}" type="pres">
      <dgm:prSet presAssocID="{2F48ACD0-762E-4876-AA35-55F1D990C7E5}" presName="spacer" presStyleCnt="0"/>
      <dgm:spPr/>
    </dgm:pt>
    <dgm:pt modelId="{5E3E6BD8-DA2F-4D7A-8B75-81F1742775DF}" type="pres">
      <dgm:prSet presAssocID="{69A2AF4E-0012-455E-892B-D55BC844B8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C00502-7665-49DD-B226-A25B01CE2733}" type="presOf" srcId="{3799D4AC-5D63-47DD-9E14-B9B3A31F8AE1}" destId="{ACF97C8F-BCBC-4842-BBA1-26BAE4E0FCBA}" srcOrd="0" destOrd="0" presId="urn:microsoft.com/office/officeart/2005/8/layout/vList2"/>
    <dgm:cxn modelId="{7231BE12-219A-4D19-AB06-595D8C1D2846}" type="presOf" srcId="{A1139332-4B8A-4AB0-A2DD-AEE254E5C1ED}" destId="{5EFBD0CC-CAEB-4169-86EE-2A421AD39697}" srcOrd="0" destOrd="0" presId="urn:microsoft.com/office/officeart/2005/8/layout/vList2"/>
    <dgm:cxn modelId="{5655F616-0CCE-4EA4-8441-E8BA65EE4B1A}" srcId="{A1139332-4B8A-4AB0-A2DD-AEE254E5C1ED}" destId="{44884DD1-A920-4669-982E-A8826652775D}" srcOrd="1" destOrd="0" parTransId="{39B43A5C-E23E-4263-8DB1-457FAA275707}" sibTransId="{E8E4B47B-36DC-418F-B2BD-C2173820E490}"/>
    <dgm:cxn modelId="{E8F50841-2EA4-4351-BA76-69CD52B471FC}" type="presOf" srcId="{69A2AF4E-0012-455E-892B-D55BC844B8BD}" destId="{5E3E6BD8-DA2F-4D7A-8B75-81F1742775DF}" srcOrd="0" destOrd="0" presId="urn:microsoft.com/office/officeart/2005/8/layout/vList2"/>
    <dgm:cxn modelId="{99863B61-60EA-491F-A36D-B18DA074B087}" srcId="{A1139332-4B8A-4AB0-A2DD-AEE254E5C1ED}" destId="{69A2AF4E-0012-455E-892B-D55BC844B8BD}" srcOrd="4" destOrd="0" parTransId="{1F4D3620-F22E-4EFF-A6C6-EB60D5F58291}" sibTransId="{C1A3AAC6-3BF2-4BA9-9685-213D24D7ADAB}"/>
    <dgm:cxn modelId="{4B663C68-F665-4E08-9344-FEF3806C5CC7}" srcId="{A1139332-4B8A-4AB0-A2DD-AEE254E5C1ED}" destId="{3799D4AC-5D63-47DD-9E14-B9B3A31F8AE1}" srcOrd="3" destOrd="0" parTransId="{DEEF7814-562D-4989-82C8-A88C7CBA07F4}" sibTransId="{2F48ACD0-762E-4876-AA35-55F1D990C7E5}"/>
    <dgm:cxn modelId="{0FDD2C6D-8FB6-4492-9593-A5233AB786F5}" type="presOf" srcId="{BBF8E839-98A7-4D36-89CE-CC3E17E92F63}" destId="{24EBFA71-77C2-490D-BEE8-C7B14E1EC417}" srcOrd="0" destOrd="0" presId="urn:microsoft.com/office/officeart/2005/8/layout/vList2"/>
    <dgm:cxn modelId="{F5DE305A-0533-4F23-85B3-FD41DA829174}" type="presOf" srcId="{44884DD1-A920-4669-982E-A8826652775D}" destId="{598D3CE0-9BF9-4E18-9E55-7BF6B384E4E3}" srcOrd="0" destOrd="0" presId="urn:microsoft.com/office/officeart/2005/8/layout/vList2"/>
    <dgm:cxn modelId="{DCB58F7D-E393-4738-8D89-2112478184E6}" srcId="{A1139332-4B8A-4AB0-A2DD-AEE254E5C1ED}" destId="{2BF79867-7402-4BDF-BC80-5276D957779F}" srcOrd="0" destOrd="0" parTransId="{BE601FEE-D164-4E17-930A-04F729A5B672}" sibTransId="{F412C6AB-FF4F-4BC5-A19E-280BB6EAC135}"/>
    <dgm:cxn modelId="{41D2E99D-12E7-47BE-BB9F-1637438FE968}" type="presOf" srcId="{2BF79867-7402-4BDF-BC80-5276D957779F}" destId="{5D5725D1-E063-4A44-9009-7CEA7051B4E5}" srcOrd="0" destOrd="0" presId="urn:microsoft.com/office/officeart/2005/8/layout/vList2"/>
    <dgm:cxn modelId="{58CAFCCE-FF3A-48AD-9086-55CCC596A03F}" srcId="{A1139332-4B8A-4AB0-A2DD-AEE254E5C1ED}" destId="{BBF8E839-98A7-4D36-89CE-CC3E17E92F63}" srcOrd="2" destOrd="0" parTransId="{61B9DB63-1E75-44AE-AFE7-F646F730743E}" sibTransId="{D599CD82-73DA-4003-B813-79C601D5788C}"/>
    <dgm:cxn modelId="{94BBA2FC-324E-43B6-A52A-8CD04DFFAB98}" type="presParOf" srcId="{5EFBD0CC-CAEB-4169-86EE-2A421AD39697}" destId="{5D5725D1-E063-4A44-9009-7CEA7051B4E5}" srcOrd="0" destOrd="0" presId="urn:microsoft.com/office/officeart/2005/8/layout/vList2"/>
    <dgm:cxn modelId="{89B041A9-4016-4B38-8378-E02A747A1BEE}" type="presParOf" srcId="{5EFBD0CC-CAEB-4169-86EE-2A421AD39697}" destId="{F41800F8-9F1C-483E-B5C9-8FF6B52F3483}" srcOrd="1" destOrd="0" presId="urn:microsoft.com/office/officeart/2005/8/layout/vList2"/>
    <dgm:cxn modelId="{F7AC2D41-77C4-482A-80CC-EF9D57008F63}" type="presParOf" srcId="{5EFBD0CC-CAEB-4169-86EE-2A421AD39697}" destId="{598D3CE0-9BF9-4E18-9E55-7BF6B384E4E3}" srcOrd="2" destOrd="0" presId="urn:microsoft.com/office/officeart/2005/8/layout/vList2"/>
    <dgm:cxn modelId="{76A14690-B8F4-42C6-AF1F-CC053043FE55}" type="presParOf" srcId="{5EFBD0CC-CAEB-4169-86EE-2A421AD39697}" destId="{54E964C7-E4F5-4AAD-B6B9-897FBBFF6717}" srcOrd="3" destOrd="0" presId="urn:microsoft.com/office/officeart/2005/8/layout/vList2"/>
    <dgm:cxn modelId="{07D54BD5-AB32-4535-A23E-27CA032DAA97}" type="presParOf" srcId="{5EFBD0CC-CAEB-4169-86EE-2A421AD39697}" destId="{24EBFA71-77C2-490D-BEE8-C7B14E1EC417}" srcOrd="4" destOrd="0" presId="urn:microsoft.com/office/officeart/2005/8/layout/vList2"/>
    <dgm:cxn modelId="{4A86E064-1728-4A09-B309-156A0E292BED}" type="presParOf" srcId="{5EFBD0CC-CAEB-4169-86EE-2A421AD39697}" destId="{55CCE57E-BEEB-4451-B75F-E4F2C83FA3C0}" srcOrd="5" destOrd="0" presId="urn:microsoft.com/office/officeart/2005/8/layout/vList2"/>
    <dgm:cxn modelId="{C12833EF-3918-4AF5-B4FC-435846D4BF78}" type="presParOf" srcId="{5EFBD0CC-CAEB-4169-86EE-2A421AD39697}" destId="{ACF97C8F-BCBC-4842-BBA1-26BAE4E0FCBA}" srcOrd="6" destOrd="0" presId="urn:microsoft.com/office/officeart/2005/8/layout/vList2"/>
    <dgm:cxn modelId="{D213D1B5-D53D-4620-9D46-87C2236901AA}" type="presParOf" srcId="{5EFBD0CC-CAEB-4169-86EE-2A421AD39697}" destId="{675AC993-8E0B-412E-8B12-937890EF6646}" srcOrd="7" destOrd="0" presId="urn:microsoft.com/office/officeart/2005/8/layout/vList2"/>
    <dgm:cxn modelId="{CB7A6618-A715-4775-BD73-91299DC83AED}" type="presParOf" srcId="{5EFBD0CC-CAEB-4169-86EE-2A421AD39697}" destId="{5E3E6BD8-DA2F-4D7A-8B75-81F1742775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725D1-E063-4A44-9009-7CEA7051B4E5}">
      <dsp:nvSpPr>
        <dsp:cNvPr id="0" name=""/>
        <dsp:cNvSpPr/>
      </dsp:nvSpPr>
      <dsp:spPr>
        <a:xfrm>
          <a:off x="0" y="730376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1.</a:t>
          </a:r>
          <a:r>
            <a:rPr lang="hr-HR" sz="2200" kern="1200">
              <a:latin typeface="Calibri Light" panose="020F0302020204030204"/>
            </a:rPr>
            <a:t> </a:t>
          </a:r>
          <a:r>
            <a:rPr lang="hr-HR" sz="2200" kern="1200"/>
            <a:t>Nadolazeće aktivnosti (Irska, </a:t>
          </a:r>
          <a:r>
            <a:rPr lang="hr-HR" sz="2200" kern="1200" err="1"/>
            <a:t>Tenerife</a:t>
          </a:r>
          <a:r>
            <a:rPr lang="hr-HR" sz="2200" kern="1200"/>
            <a:t>, Graz,</a:t>
          </a:r>
          <a:r>
            <a:rPr lang="hr-HR" sz="2200" kern="1200">
              <a:latin typeface="Calibri Light" panose="020F0302020204030204"/>
            </a:rPr>
            <a:t> </a:t>
          </a:r>
          <a:r>
            <a:rPr lang="hr-HR" sz="2200" kern="1200"/>
            <a:t>Malta, Firenca) - koordinatorica i sudionici</a:t>
          </a:r>
        </a:p>
      </dsp:txBody>
      <dsp:txXfrm>
        <a:off x="25759" y="756135"/>
        <a:ext cx="10464082" cy="476152"/>
      </dsp:txXfrm>
    </dsp:sp>
    <dsp:sp modelId="{598D3CE0-9BF9-4E18-9E55-7BF6B384E4E3}">
      <dsp:nvSpPr>
        <dsp:cNvPr id="0" name=""/>
        <dsp:cNvSpPr/>
      </dsp:nvSpPr>
      <dsp:spPr>
        <a:xfrm>
          <a:off x="0" y="1321406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>
              <a:latin typeface="Calibri Light" panose="020F0302020204030204"/>
            </a:rPr>
            <a:t>2. Odrađene aktivnosti (</a:t>
          </a:r>
          <a:r>
            <a:rPr lang="hr-HR" sz="2200" kern="1200" err="1">
              <a:latin typeface="Calibri Light" panose="020F0302020204030204"/>
            </a:rPr>
            <a:t>Sj</a:t>
          </a:r>
          <a:r>
            <a:rPr lang="hr-HR" sz="2200" kern="1200">
              <a:latin typeface="Calibri Light" panose="020F0302020204030204"/>
            </a:rPr>
            <a:t>. Makedonija, Malta i follow-up)</a:t>
          </a:r>
        </a:p>
      </dsp:txBody>
      <dsp:txXfrm>
        <a:off x="25759" y="1347165"/>
        <a:ext cx="10464082" cy="476152"/>
      </dsp:txXfrm>
    </dsp:sp>
    <dsp:sp modelId="{24EBFA71-77C2-490D-BEE8-C7B14E1EC417}">
      <dsp:nvSpPr>
        <dsp:cNvPr id="0" name=""/>
        <dsp:cNvSpPr/>
      </dsp:nvSpPr>
      <dsp:spPr>
        <a:xfrm>
          <a:off x="0" y="1912437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3. Službena web stranica projekta - M. Selimović</a:t>
          </a:r>
        </a:p>
      </dsp:txBody>
      <dsp:txXfrm>
        <a:off x="25759" y="1938196"/>
        <a:ext cx="10464082" cy="476152"/>
      </dsp:txXfrm>
    </dsp:sp>
    <dsp:sp modelId="{ACF97C8F-BCBC-4842-BBA1-26BAE4E0FCBA}">
      <dsp:nvSpPr>
        <dsp:cNvPr id="0" name=""/>
        <dsp:cNvSpPr/>
      </dsp:nvSpPr>
      <dsp:spPr>
        <a:xfrm>
          <a:off x="0" y="2503467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4.</a:t>
          </a:r>
          <a:r>
            <a:rPr lang="hr-HR" sz="2200" kern="1200">
              <a:latin typeface="Calibri Light" panose="020F0302020204030204"/>
            </a:rPr>
            <a:t> </a:t>
          </a:r>
          <a:r>
            <a:rPr lang="hr-HR" sz="2200" kern="1200"/>
            <a:t> </a:t>
          </a:r>
          <a:r>
            <a:rPr lang="hr-HR" sz="2200" kern="1200" err="1"/>
            <a:t>eTwinning</a:t>
          </a:r>
          <a:r>
            <a:rPr lang="hr-HR" sz="2200" kern="1200"/>
            <a:t> u projektu - Ž. Čikeš</a:t>
          </a:r>
          <a:r>
            <a:rPr lang="hr-HR" sz="2200" kern="1200">
              <a:latin typeface="Calibri Light" panose="020F0302020204030204"/>
            </a:rPr>
            <a:t> </a:t>
          </a:r>
          <a:endParaRPr lang="en-US" sz="2200" kern="1200"/>
        </a:p>
      </dsp:txBody>
      <dsp:txXfrm>
        <a:off x="25759" y="2529226"/>
        <a:ext cx="10464082" cy="476152"/>
      </dsp:txXfrm>
    </dsp:sp>
    <dsp:sp modelId="{5E3E6BD8-DA2F-4D7A-8B75-81F1742775DF}">
      <dsp:nvSpPr>
        <dsp:cNvPr id="0" name=""/>
        <dsp:cNvSpPr/>
      </dsp:nvSpPr>
      <dsp:spPr>
        <a:xfrm>
          <a:off x="0" y="3094497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5. Razno</a:t>
          </a:r>
        </a:p>
      </dsp:txBody>
      <dsp:txXfrm>
        <a:off x="25759" y="3120256"/>
        <a:ext cx="10464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3A9B3-41A6-7F6C-538E-B65EB749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808AE-511F-16F0-6DCB-EB54A6509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F66BB4-BFA6-E819-0161-C8924D24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D8A6A2-B265-2598-7460-CB7F03A1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222E80-F544-1916-022B-E737FA2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5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9EAB7-56E3-39DD-854B-DFE6DB85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A251E49-1E3E-CA26-EA07-6FA29200A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0C98E5-CBDA-4DF5-7109-6998CF2F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6CA050-2A81-6A41-E433-F0869FBF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569A54-820B-9404-4AD6-CD439B0A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47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E5F1024-CC8E-CE0F-9909-3509661F4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E61F4C-4A61-9FAE-ADED-7299BA2E0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20C004-B7F2-88D7-C9CD-E276FB18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760A80-DEDD-DDE8-826C-A735CAA1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026ED4-A852-38EA-B6F3-08B84F54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32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1F9AC-39CD-CEA3-7A73-6DDD048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4F7F49-1EBD-7B84-F0CF-11A04A06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3C4907-EB0B-36E9-BA54-D32F89FF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39A8E3-A69B-0B24-70DA-8BFF4BD9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269189-CEC0-F240-131A-3B204882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36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06535-53EF-A6B0-FBC3-B57EE56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6D7384-872E-314F-4235-9DD34490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D11A8D-0EF0-DE97-07BC-F1F4BDE7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F4B566-9A8B-0D8D-9703-78115231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51E6DD-6C05-B749-05F9-29478A3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33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0886-80B3-1985-6308-16DF4354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7D23BC-A071-F21B-717D-5698E6806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15EAB5-F6E9-BA98-4044-DE4F837AD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B8D33B-8718-2403-5F02-08A9512A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B946D6-B71A-5F9D-5DF0-9706DA0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EC58F77-4364-290C-8F3B-224E6CB3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4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59B75-680A-135C-BF04-55D29ADD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860968-8A65-2922-44EE-56B0F3F0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796B3F-4B64-A0A7-BDE3-102FB0BD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20984EC-71E4-E2EE-09BF-FB549A7D6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AFAF3B-A367-DBA3-7BB7-9E34E6727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66C0E87-D20D-571C-A936-58D16350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2CC9F2-9090-D6F4-CF7A-0AD7BC3D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5BB6EE-4189-8925-4705-7772B826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7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E291F-4A0B-B73B-A0C4-AF735BAB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3425585-B639-D1C0-02C2-2A1C03DB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9AF4E3A-3951-685B-FEEB-5B4FD0ED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613624-2FB7-45FC-2410-06370066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18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366FDCF-4DFA-6C3D-5BFF-1B809AB7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3D9C69-8889-365A-845A-B23A148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9C23AD-6B15-12A1-1257-A1D9D2C9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5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AF308-6CD4-B0EF-ED20-342A6449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08CC6E-63B3-EC66-FDEA-3650469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87BA21-68CC-EDD6-CD64-8E600CCA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2595AC-16AF-E4F5-360E-6CB03902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6EB85D-EB30-EC23-92E7-B8A76845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3498972-E26C-E107-8F3B-02AC562F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8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B9188-93E4-5469-46EE-D5D74514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387D70C-6E56-B441-119E-6D8A0EF62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B64BBD-C388-314A-FAAD-6E6ECE6DD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7AD1AA9-2827-5163-D0E0-13F8818B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B7095E-01A1-BB52-4F3A-A42876C0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DE8DA4-CF5C-BBCC-E61D-EB4D92A6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4FB250E-84E7-5604-4202-9CEC54CF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653AE6-8142-0C02-AD76-A30E6B45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AC0C27-0B8E-3B5F-E388-64220FDF9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D98E-9C8A-494A-B8D6-F32139A1D36B}" type="datetimeFigureOut">
              <a:rPr lang="hr-HR" smtClean="0"/>
              <a:t>22.2.2024.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BAD5D6-D636-BC8C-4A37-9AF071CB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3BC063-A1BC-13F1-0C13-A827963C5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7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eacheracademy.eu/course/design-the-positiv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lenkabani/ka122-pove-imo-se-u0o4e5it331qg5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easelimovic.wixsite.com/erasm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ss.hr/europass-dokumenti/mobilnos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grafika, Font, električno plava, logotip">
            <a:extLst>
              <a:ext uri="{FF2B5EF4-FFF2-40B4-BE49-F238E27FC236}">
                <a16:creationId xmlns:a16="http://schemas.microsoft.com/office/drawing/2014/main" id="{84D24AD5-106D-EB13-CEE6-1A0A87C1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60" y="359297"/>
            <a:ext cx="2539015" cy="1236931"/>
          </a:xfrm>
          <a:prstGeom prst="rect">
            <a:avLst/>
          </a:prstGeom>
        </p:spPr>
      </p:pic>
      <p:pic>
        <p:nvPicPr>
          <p:cNvPr id="7" name="Slika 6" descr="Slika na kojoj se prikazuje tekst, krug, Font, prah&#10;&#10;Opis je automatski generiran">
            <a:extLst>
              <a:ext uri="{FF2B5EF4-FFF2-40B4-BE49-F238E27FC236}">
                <a16:creationId xmlns:a16="http://schemas.microsoft.com/office/drawing/2014/main" id="{562BDE39-80C4-4CF5-2CCD-073BB61A7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2" y="2219325"/>
            <a:ext cx="3419377" cy="341937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0DBE74-5396-50BE-03E1-EC6F0658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37" y="852255"/>
            <a:ext cx="6702641" cy="4980373"/>
          </a:xfrm>
        </p:spPr>
        <p:txBody>
          <a:bodyPr>
            <a:normAutofit/>
          </a:bodyPr>
          <a:lstStyle/>
          <a:p>
            <a:pPr marL="170815" marR="297815" algn="l">
              <a:spcBef>
                <a:spcPts val="1005"/>
              </a:spcBef>
              <a:spcAft>
                <a:spcPts val="0"/>
              </a:spcAft>
            </a:pP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Erasmus+ projekt</a:t>
            </a:r>
            <a:r>
              <a:rPr lang="hr-HR" sz="2500" b="1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hr-HR" sz="2500" b="1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2023-1-HR01-KA122-SCH-000133818</a:t>
            </a:r>
            <a:r>
              <a:rPr lang="hr-HR" sz="25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500" b="1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POVEŽIMO</a:t>
            </a:r>
            <a:r>
              <a:rPr lang="hr-HR" sz="2500" b="1" spc="-5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SE! </a:t>
            </a:r>
            <a:r>
              <a:rPr lang="en-US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LET'S CONNECT! </a:t>
            </a: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Let's Collaborate on New Needs in</a:t>
            </a:r>
            <a:br>
              <a:rPr lang="en-US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 and Creative Teaching</a:t>
            </a: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Neakreditirane ustanove</a:t>
            </a: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RADNI SASTANAK </a:t>
            </a:r>
            <a:br>
              <a:rPr lang="hr-HR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hr-HR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Umag, 22. veljače 2024.</a:t>
            </a: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hr-HR" sz="2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5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CBC00E-D7F7-A03E-5E08-CC53CE3FF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5638702"/>
            <a:ext cx="3961571" cy="6658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r-HR" sz="5900" b="1"/>
              <a:t> </a:t>
            </a:r>
            <a:r>
              <a:rPr lang="hr-HR" sz="5900"/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hr-HR" sz="5900" b="1"/>
          </a:p>
          <a:p>
            <a:pPr algn="l"/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31018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6A528F-2361-6F8A-4C3B-92E0E1C2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HR" sz="5200"/>
              <a:t>DNEVNI RED</a:t>
            </a: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:a16="http://schemas.microsoft.com/office/drawing/2014/main" id="{3113782E-B6EC-8359-9821-EFF4A02AA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95117"/>
              </p:ext>
            </p:extLst>
          </p:nvPr>
        </p:nvGraphicFramePr>
        <p:xfrm>
          <a:off x="926548" y="169627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13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84765-EF30-0B6C-E96B-1DCBA7A7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cs typeface="Calibri Light"/>
              </a:rPr>
              <a:t>GRUPNA MOBILNOST UČENIKA U GRAZ, AUSTRIJA (</a:t>
            </a:r>
            <a:r>
              <a:rPr lang="en-US" sz="3200" b="1" err="1">
                <a:cs typeface="Calibri Light"/>
              </a:rPr>
              <a:t>Aurika</a:t>
            </a:r>
            <a:r>
              <a:rPr lang="en-US" sz="3200" b="1" dirty="0">
                <a:cs typeface="Calibri Light"/>
              </a:rPr>
              <a:t> </a:t>
            </a:r>
            <a:r>
              <a:rPr lang="en-US" sz="3200" b="1" err="1">
                <a:cs typeface="Calibri Light"/>
              </a:rPr>
              <a:t>i</a:t>
            </a:r>
            <a:r>
              <a:rPr lang="en-US" sz="3200" b="1" dirty="0">
                <a:cs typeface="Calibri Light"/>
              </a:rPr>
              <a:t> Sara) , 22. - 27.4.2024.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6C1C-A1C0-D237-7BF6-5745856C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 u="sng">
                <a:cs typeface="Calibri"/>
              </a:rPr>
              <a:t>PODSJETNIK:</a:t>
            </a:r>
            <a:r>
              <a:rPr lang="en-US" sz="1900" dirty="0">
                <a:cs typeface="Calibri"/>
              </a:rPr>
              <a:t> </a:t>
            </a:r>
            <a:endParaRPr lang="en-US" sz="1900">
              <a:cs typeface="Calibri"/>
            </a:endParaRPr>
          </a:p>
          <a:p>
            <a:r>
              <a:rPr lang="en-US" sz="1900">
                <a:cs typeface="Calibri"/>
              </a:rPr>
              <a:t>U roku od 7 dana od povratka s mobilnosti izračunati troškove, skinuti Tabelu s Padleta , upisati sve troškove, posebno za učitelje, a posebno za učenike (čuvati račune u 2 zasebne kuverte);</a:t>
            </a:r>
            <a:endParaRPr lang="en-US" sz="1900" b="1">
              <a:cs typeface="Calibri"/>
            </a:endParaRPr>
          </a:p>
          <a:p>
            <a:r>
              <a:rPr lang="en-US" sz="1900">
                <a:cs typeface="Calibri"/>
              </a:rPr>
              <a:t>Odnijeti potpisanu Tabelu i sve račune u privitku Ani Zlatar u računovodstvo na kontrolu, prije nego sve predate meni;</a:t>
            </a:r>
          </a:p>
          <a:p>
            <a:r>
              <a:rPr lang="en-US" sz="1900">
                <a:cs typeface="Calibri"/>
              </a:rPr>
              <a:t>Kada Ana Z. potvrdi da je Tabela u redu, dostaviti meni Tabelu i sve pripadajuće račune u originalu, originale potpisanih Ugovora o dodjeli sredstava sudionicima, Learning Agreements potpisane od strane ustanove pošiljatelja i primatelja, kopije Potvrda o sudjelovanju za učenike, putne karte (boarding pass)... </a:t>
            </a:r>
          </a:p>
          <a:p>
            <a:endParaRPr lang="en-US" sz="1900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7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9F09F-4A84-8B79-73A2-E6EBCCDB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err="1">
                <a:ea typeface="Calibri Light"/>
                <a:cs typeface="Calibri Light"/>
              </a:rPr>
              <a:t>Strukturirani</a:t>
            </a:r>
            <a:r>
              <a:rPr lang="en-US" sz="3600" b="1">
                <a:ea typeface="Calibri Light"/>
                <a:cs typeface="Calibri Light"/>
              </a:rPr>
              <a:t> </a:t>
            </a:r>
            <a:r>
              <a:rPr lang="en-US" sz="3600" b="1" err="1">
                <a:ea typeface="Calibri Light"/>
                <a:cs typeface="Calibri Light"/>
              </a:rPr>
              <a:t>tečajevi</a:t>
            </a:r>
            <a:endParaRPr lang="en-US" sz="3600" b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BB90-A1C3-4492-A3BC-5508E474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583636"/>
            <a:ext cx="4978209" cy="477271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Calibri"/>
                <a:cs typeface="Calibri"/>
              </a:rPr>
              <a:t>Irska</a:t>
            </a:r>
            <a:r>
              <a:rPr lang="en-US" sz="2000" dirty="0">
                <a:ea typeface="Calibri"/>
                <a:cs typeface="Calibri"/>
              </a:rPr>
              <a:t> (Martina) 3.3. - 10.3.2024. </a:t>
            </a:r>
            <a:endParaRPr lang="en-US" dirty="0"/>
          </a:p>
          <a:p>
            <a:r>
              <a:rPr lang="en-US" sz="2000" dirty="0">
                <a:ea typeface="Calibri"/>
                <a:cs typeface="Calibri"/>
              </a:rPr>
              <a:t>Tenerife (Alenka) 10.3. - 17.3.2024.</a:t>
            </a:r>
          </a:p>
          <a:p>
            <a:r>
              <a:rPr lang="en-US" sz="2000" dirty="0">
                <a:ea typeface="Calibri"/>
                <a:cs typeface="Calibri"/>
              </a:rPr>
              <a:t>Malta (Manda)</a:t>
            </a:r>
          </a:p>
          <a:p>
            <a:r>
              <a:rPr lang="en-US" sz="2000" dirty="0" err="1">
                <a:ea typeface="Calibri"/>
                <a:cs typeface="Calibri"/>
              </a:rPr>
              <a:t>Firenca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Italija</a:t>
            </a:r>
            <a:r>
              <a:rPr lang="en-US" sz="2000" dirty="0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400" u="sng" err="1">
                <a:ea typeface="Calibri"/>
                <a:cs typeface="Calibri"/>
              </a:rPr>
              <a:t>Poveznica</a:t>
            </a:r>
            <a:r>
              <a:rPr lang="en-US" sz="2400" u="sng" dirty="0">
                <a:ea typeface="Calibri"/>
                <a:cs typeface="Calibri"/>
              </a:rPr>
              <a:t> </a:t>
            </a:r>
            <a:r>
              <a:rPr lang="en-US" sz="2400" u="sng" err="1">
                <a:ea typeface="Calibri"/>
                <a:cs typeface="Calibri"/>
              </a:rPr>
              <a:t>na</a:t>
            </a:r>
            <a:r>
              <a:rPr lang="en-US" sz="2400" u="sng" dirty="0">
                <a:ea typeface="Calibri"/>
                <a:cs typeface="Calibri"/>
              </a:rPr>
              <a:t> </a:t>
            </a:r>
            <a:r>
              <a:rPr lang="en-US" sz="2400" u="sng" err="1">
                <a:ea typeface="Calibri"/>
                <a:cs typeface="Calibri"/>
              </a:rPr>
              <a:t>tečaj</a:t>
            </a:r>
            <a:r>
              <a:rPr lang="en-US" sz="2400" u="sng" dirty="0">
                <a:ea typeface="Calibri"/>
                <a:cs typeface="Calibri"/>
              </a:rPr>
              <a:t>: </a:t>
            </a:r>
            <a:endParaRPr lang="en-US" sz="2400" u="sng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https://www.teacheracademy.eu/course/design-the-positive/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Calibri"/>
                <a:cs typeface="Calibri"/>
              </a:rPr>
              <a:t>TABELA I TROŠKOVI ISTO KAO GRUPNA MOBILNOST (</a:t>
            </a:r>
            <a:r>
              <a:rPr lang="en-US" sz="2000" dirty="0" err="1">
                <a:ea typeface="Calibri"/>
                <a:cs typeface="Calibri"/>
              </a:rPr>
              <a:t>ali</a:t>
            </a:r>
            <a:r>
              <a:rPr lang="en-US" sz="2000" dirty="0">
                <a:ea typeface="Calibri"/>
                <a:cs typeface="Calibri"/>
              </a:rPr>
              <a:t> se </a:t>
            </a:r>
            <a:r>
              <a:rPr lang="en-US" sz="2000" dirty="0" err="1">
                <a:ea typeface="Calibri"/>
                <a:cs typeface="Calibri"/>
              </a:rPr>
              <a:t>dostavlja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samo</a:t>
            </a:r>
            <a:r>
              <a:rPr lang="en-US" sz="2000" dirty="0">
                <a:ea typeface="Calibri"/>
                <a:cs typeface="Calibri"/>
              </a:rPr>
              <a:t> original </a:t>
            </a:r>
            <a:r>
              <a:rPr lang="en-US" sz="2000" dirty="0" err="1">
                <a:ea typeface="Calibri"/>
                <a:cs typeface="Calibri"/>
              </a:rPr>
              <a:t>potpisani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Ugovor</a:t>
            </a:r>
            <a:r>
              <a:rPr lang="en-US" sz="2000" dirty="0">
                <a:ea typeface="Calibri"/>
                <a:cs typeface="Calibri"/>
              </a:rPr>
              <a:t> o </a:t>
            </a:r>
            <a:r>
              <a:rPr lang="en-US" sz="2000" dirty="0" err="1">
                <a:ea typeface="Calibri"/>
                <a:cs typeface="Calibri"/>
              </a:rPr>
              <a:t>dodjeli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sredstava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kopija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Potvrde</a:t>
            </a:r>
            <a:r>
              <a:rPr lang="en-US" sz="2000" dirty="0">
                <a:ea typeface="Calibri"/>
                <a:cs typeface="Calibri"/>
              </a:rPr>
              <a:t> o </a:t>
            </a:r>
            <a:r>
              <a:rPr lang="en-US" sz="2000" dirty="0" err="1">
                <a:ea typeface="Calibri"/>
                <a:cs typeface="Calibri"/>
              </a:rPr>
              <a:t>sudjelovanju</a:t>
            </a:r>
            <a:r>
              <a:rPr lang="en-US" sz="2000" dirty="0">
                <a:ea typeface="Calibri"/>
                <a:cs typeface="Calibri"/>
              </a:rPr>
              <a:t>, boarding </a:t>
            </a:r>
            <a:r>
              <a:rPr lang="en-US" sz="2000" dirty="0" err="1">
                <a:ea typeface="Calibri"/>
                <a:cs typeface="Calibri"/>
              </a:rPr>
              <a:t>karte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ostali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troškovi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priloženi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uz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Tabelu</a:t>
            </a:r>
            <a:r>
              <a:rPr lang="en-US" sz="2000" dirty="0">
                <a:ea typeface="Calibri"/>
                <a:cs typeface="Calibri"/>
              </a:rPr>
              <a:t>)</a:t>
            </a: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Duomo Santa Maria del Flore">
            <a:extLst>
              <a:ext uri="{FF2B5EF4-FFF2-40B4-BE49-F238E27FC236}">
                <a16:creationId xmlns:a16="http://schemas.microsoft.com/office/drawing/2014/main" id="{971E1BAD-3DDB-E6C6-F23F-EB0C11A8A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9" r="24331" b="-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ADC3B7-B46A-7CE2-FFBB-061DC4C8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i="1"/>
              <a:t>Sva važna dokumentacija, logoi, inicijalni upitnik</a:t>
            </a:r>
            <a:endParaRPr lang="hr-HR" sz="3200" b="1" i="1">
              <a:ea typeface="Calibri Light"/>
              <a:cs typeface="Calibri Ligh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B0131C-6FC2-2D7E-DBA6-D3E9DF3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hlinkClick r:id="rId2"/>
              </a:rPr>
              <a:t>https://padlet.com/alenkabani/ka122-pove-imo-se-u0o4e5it331qg5ea</a:t>
            </a:r>
            <a:endParaRPr lang="hr-HR"/>
          </a:p>
          <a:p>
            <a:endParaRPr lang="hr-HR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hr-HR">
                <a:ea typeface="Calibri" panose="020F0502020204030204"/>
                <a:cs typeface="Calibri" panose="020F0502020204030204"/>
              </a:rPr>
              <a:t>MOLIM AŽURIRATI DATUME, SUDIONIKE, PO POVRATKU NAPISATI ŠTO SE RADILO KAO FOLLOW-UP AKTIVNOSTI I ŠTO SE PLANIRA RADITI DO KRAJA OVE ŠK. GODINE</a:t>
            </a:r>
          </a:p>
          <a:p>
            <a:pPr marL="0" indent="0">
              <a:buNone/>
            </a:pPr>
            <a:endParaRPr lang="hr-HR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269149-D95D-679C-A119-DE3505B1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Službena stranica projekta - Matea Selimović</a:t>
            </a:r>
          </a:p>
        </p:txBody>
      </p:sp>
      <p:sp>
        <p:nvSpPr>
          <p:cNvPr id="3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27211F-C4E7-AB77-EBF7-C9611235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hr-HR">
                <a:hlinkClick r:id="rId2"/>
              </a:rPr>
              <a:t>https://mateaselimovic.wixsite.com/erasmus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72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9B520219-B8B1-7E91-E1D2-9EED3FC8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3E7404-6DCD-FEF3-08CB-670BF7B8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eTwinning – </a:t>
            </a:r>
            <a:r>
              <a:rPr lang="en-US" sz="6000" b="1" err="1">
                <a:solidFill>
                  <a:srgbClr val="FFFFFF"/>
                </a:solidFill>
              </a:rPr>
              <a:t>uporaba</a:t>
            </a:r>
            <a:r>
              <a:rPr lang="en-US" sz="6000" b="1">
                <a:solidFill>
                  <a:srgbClr val="FFFFFF"/>
                </a:solidFill>
              </a:rPr>
              <a:t> </a:t>
            </a:r>
            <a:r>
              <a:rPr lang="en-US" sz="6000" b="1" err="1">
                <a:solidFill>
                  <a:srgbClr val="FFFFFF"/>
                </a:solidFill>
              </a:rPr>
              <a:t>platforme</a:t>
            </a:r>
            <a:r>
              <a:rPr lang="en-US" sz="6000" b="1">
                <a:solidFill>
                  <a:srgbClr val="FFFFFF"/>
                </a:solidFill>
              </a:rPr>
              <a:t> u </a:t>
            </a:r>
            <a:r>
              <a:rPr lang="en-US" sz="6000" b="1" err="1">
                <a:solidFill>
                  <a:srgbClr val="FFFFFF"/>
                </a:solidFill>
              </a:rPr>
              <a:t>našem</a:t>
            </a:r>
            <a:r>
              <a:rPr lang="en-US" sz="6000" b="1">
                <a:solidFill>
                  <a:srgbClr val="FFFFFF"/>
                </a:solidFill>
              </a:rPr>
              <a:t> </a:t>
            </a:r>
            <a:r>
              <a:rPr lang="en-US" sz="6000" b="1" err="1">
                <a:solidFill>
                  <a:srgbClr val="FFFFFF"/>
                </a:solidFill>
              </a:rPr>
              <a:t>projektu</a:t>
            </a:r>
            <a:r>
              <a:rPr lang="hr-HR" sz="6000" b="1">
                <a:solidFill>
                  <a:srgbClr val="FFFFFF"/>
                </a:solidFill>
              </a:rPr>
              <a:t>, Željka Čikeš</a:t>
            </a:r>
            <a:endParaRPr 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9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9A6F29-4C92-392D-7442-996932FA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err="1"/>
              <a:t>Europass</a:t>
            </a:r>
            <a:r>
              <a:rPr lang="hr-HR" sz="3600"/>
              <a:t> Mobility </a:t>
            </a:r>
            <a:r>
              <a:rPr lang="hr-HR" sz="3600" err="1"/>
              <a:t>Document</a:t>
            </a:r>
            <a:r>
              <a:rPr lang="hr-HR" sz="3600"/>
              <a:t> u projektu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D0EB18-3BCB-432C-A2DE-17E9D10E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hlinkClick r:id="rId2"/>
              </a:rPr>
              <a:t>https://www.europass.hr/europass-dokumenti/mobilnost</a:t>
            </a:r>
            <a:endParaRPr lang="hr-HR">
              <a:ea typeface="Calibri" panose="020F0502020204030204"/>
              <a:cs typeface="Calibri" panose="020F0502020204030204"/>
            </a:endParaRP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99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71A214-4AC9-8985-42E8-E7AB3B0E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Razno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3F7BEA-A6A5-D148-32A1-AA66302F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42" y="3633691"/>
            <a:ext cx="442596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err="1"/>
              <a:t>Pitanja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odgovori</a:t>
            </a:r>
            <a:r>
              <a:rPr lang="en-US" sz="2400"/>
              <a:t> ???</a:t>
            </a: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EB4EA5B-AFA4-A77F-06AD-8062C013C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" r="37229" b="-1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d7a6d3-b1c3-4a25-be2f-f647c66447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468DE66B30F45BF2354AAAB41BEDC" ma:contentTypeVersion="15" ma:contentTypeDescription="Create a new document." ma:contentTypeScope="" ma:versionID="e1e2ed8d9e927aa396d8cf51f273d63b">
  <xsd:schema xmlns:xsd="http://www.w3.org/2001/XMLSchema" xmlns:xs="http://www.w3.org/2001/XMLSchema" xmlns:p="http://schemas.microsoft.com/office/2006/metadata/properties" xmlns:ns3="c5df920d-96aa-4a43-902c-abf853979694" xmlns:ns4="2ed7a6d3-b1c3-4a25-be2f-f647c6644771" targetNamespace="http://schemas.microsoft.com/office/2006/metadata/properties" ma:root="true" ma:fieldsID="eb3f53e97806ada92b124693877d3160" ns3:_="" ns4:_="">
    <xsd:import namespace="c5df920d-96aa-4a43-902c-abf853979694"/>
    <xsd:import namespace="2ed7a6d3-b1c3-4a25-be2f-f647c66447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f920d-96aa-4a43-902c-abf85397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7a6d3-b1c3-4a25-be2f-f647c6644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CA1346-9286-4363-842D-53BC9394465D}">
  <ds:schemaRefs>
    <ds:schemaRef ds:uri="2ed7a6d3-b1c3-4a25-be2f-f647c6644771"/>
    <ds:schemaRef ds:uri="c5df920d-96aa-4a43-902c-abf8539796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8CCE62-7BB6-46A7-8E10-EB2062FB6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AA66A5-9418-4D97-B753-B42A3BFF2D46}">
  <ds:schemaRefs>
    <ds:schemaRef ds:uri="2ed7a6d3-b1c3-4a25-be2f-f647c6644771"/>
    <ds:schemaRef ds:uri="c5df920d-96aa-4a43-902c-abf8539796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Široki zaslon</PresentationFormat>
  <Paragraphs>34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  Erasmus+ projekt  2023-1-HR01-KA122-SCH-000133818  POVEŽIMO SE! LET'S CONNECT!  Let's Collaborate on New Needs in Education and Creative Teaching  Neakreditirane ustanove  5. RADNI SASTANAK                                   Umag, 22. veljače 2024.  </vt:lpstr>
      <vt:lpstr>DNEVNI RED</vt:lpstr>
      <vt:lpstr>GRUPNA MOBILNOST UČENIKA U GRAZ, AUSTRIJA (Aurika i Sara) , 22. - 27.4.2024.</vt:lpstr>
      <vt:lpstr>Strukturirani tečajevi</vt:lpstr>
      <vt:lpstr>Sva važna dokumentacija, logoi, inicijalni upitnik</vt:lpstr>
      <vt:lpstr>Službena stranica projekta - Matea Selimović</vt:lpstr>
      <vt:lpstr>eTwinning – uporaba platforme u našem projektu, Željka Čikeš</vt:lpstr>
      <vt:lpstr>Europass Mobility Document u projektu</vt:lpstr>
      <vt:lpstr>Razno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  2023-1-HR01-KA122-SCH-000133818 - POVEŽIMO SE!  Neakreditirane ustanove</dc:title>
  <dc:creator>Alenka Banić Juričić</dc:creator>
  <cp:lastModifiedBy>Korisnik</cp:lastModifiedBy>
  <cp:revision>129</cp:revision>
  <dcterms:created xsi:type="dcterms:W3CDTF">2023-08-21T10:02:07Z</dcterms:created>
  <dcterms:modified xsi:type="dcterms:W3CDTF">2024-02-22T20:57:26Z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0x0101008EB468DE66B30F45BF2354AAAB41BEDC</vt:lpwstr>
  </property>
</Properties>
</file>