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5" r:id="rId3"/>
    <p:sldId id="257" r:id="rId4"/>
    <p:sldId id="281" r:id="rId5"/>
    <p:sldId id="280" r:id="rId6"/>
    <p:sldId id="285" r:id="rId7"/>
    <p:sldId id="279" r:id="rId8"/>
    <p:sldId id="277" r:id="rId9"/>
    <p:sldId id="276" r:id="rId10"/>
    <p:sldId id="278" r:id="rId11"/>
    <p:sldId id="282" r:id="rId12"/>
    <p:sldId id="283" r:id="rId13"/>
    <p:sldId id="284" r:id="rId14"/>
    <p:sldId id="286" r:id="rId15"/>
    <p:sldId id="287" r:id="rId16"/>
    <p:sldId id="291" r:id="rId17"/>
    <p:sldId id="289" r:id="rId18"/>
    <p:sldId id="290" r:id="rId19"/>
    <p:sldId id="288" r:id="rId20"/>
    <p:sldId id="310" r:id="rId21"/>
    <p:sldId id="292" r:id="rId22"/>
    <p:sldId id="312" r:id="rId23"/>
    <p:sldId id="313" r:id="rId24"/>
    <p:sldId id="296" r:id="rId25"/>
    <p:sldId id="298" r:id="rId26"/>
    <p:sldId id="299" r:id="rId27"/>
    <p:sldId id="294" r:id="rId28"/>
    <p:sldId id="295" r:id="rId29"/>
    <p:sldId id="303" r:id="rId30"/>
    <p:sldId id="305" r:id="rId31"/>
    <p:sldId id="306" r:id="rId32"/>
    <p:sldId id="309" r:id="rId33"/>
    <p:sldId id="307" r:id="rId34"/>
    <p:sldId id="308" r:id="rId35"/>
    <p:sldId id="304" r:id="rId36"/>
    <p:sldId id="297" r:id="rId37"/>
    <p:sldId id="301" r:id="rId38"/>
    <p:sldId id="302" r:id="rId39"/>
    <p:sldId id="314" r:id="rId40"/>
    <p:sldId id="300" r:id="rId41"/>
    <p:sldId id="311" r:id="rId42"/>
    <p:sldId id="315" r:id="rId4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108" d="100"/>
          <a:sy n="108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97C32-A2E4-42FF-8FFB-77D6EA8BC7FB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DCFC-E19A-4DBE-8324-30878483C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20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DCFC-E19A-4DBE-8324-30878483C4A5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89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20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93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51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3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8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85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9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69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97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6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278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DA5F-47EA-47CA-B393-5FEE2DBF961F}" type="datetimeFigureOut">
              <a:rPr lang="hr-HR" smtClean="0"/>
              <a:t>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2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4.a razred</a:t>
            </a:r>
            <a:br>
              <a:rPr lang="hr-HR" dirty="0"/>
            </a:br>
            <a:r>
              <a:rPr lang="hr-HR" dirty="0"/>
              <a:t>Školska godina: 2020./2021.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Učiteljica: Aurika Matković</a:t>
            </a:r>
          </a:p>
        </p:txBody>
      </p:sp>
    </p:spTree>
    <p:extLst>
      <p:ext uri="{BB962C8B-B14F-4D97-AF65-F5344CB8AC3E}">
        <p14:creationId xmlns:p14="http://schemas.microsoft.com/office/powerpoint/2010/main" val="152230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74242"/>
            <a:ext cx="2354205" cy="2961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2818" y="2757058"/>
            <a:ext cx="1687492" cy="1760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83" y="1124744"/>
            <a:ext cx="1675078" cy="1718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953" y="3185311"/>
            <a:ext cx="2592289" cy="3456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39" y="4465033"/>
            <a:ext cx="1675851" cy="1868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042" y="3185311"/>
            <a:ext cx="2592289" cy="3456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237" y="253945"/>
            <a:ext cx="2088232" cy="3024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140" y="228483"/>
            <a:ext cx="2592288" cy="29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8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068958"/>
            <a:ext cx="4800535" cy="36004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r-HR" sz="2800" dirty="0"/>
              <a:t>9. 2. 2021. DAN SIGURNIJEG INTERNETA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477" y="3140966"/>
            <a:ext cx="2592288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6712"/>
            <a:ext cx="1954560" cy="260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797" y="836712"/>
            <a:ext cx="1954560" cy="260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163" y="805345"/>
            <a:ext cx="2775602" cy="208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124744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 ŠKOLI I </a:t>
            </a:r>
          </a:p>
          <a:p>
            <a:r>
              <a:rPr lang="hr-HR" dirty="0"/>
              <a:t>KOD </a:t>
            </a:r>
          </a:p>
          <a:p>
            <a:r>
              <a:rPr lang="hr-HR" dirty="0"/>
              <a:t>KUĆE!</a:t>
            </a:r>
          </a:p>
        </p:txBody>
      </p:sp>
    </p:spTree>
    <p:extLst>
      <p:ext uri="{BB962C8B-B14F-4D97-AF65-F5344CB8AC3E}">
        <p14:creationId xmlns:p14="http://schemas.microsoft.com/office/powerpoint/2010/main" val="73482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800" dirty="0"/>
              <a:t>ZIMA I MAŠKARE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19095"/>
            <a:ext cx="8686800" cy="2951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08" y="4068152"/>
            <a:ext cx="3356057" cy="1936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101" y="4040233"/>
            <a:ext cx="5220072" cy="26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7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sz="2800" dirty="0"/>
              <a:t>VALENTINOVO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14467"/>
            <a:ext cx="4404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Stvaramo svoje stihove i izrađujemo srca!</a:t>
            </a:r>
          </a:p>
          <a:p>
            <a:r>
              <a:rPr lang="hr-HR" dirty="0"/>
              <a:t>RN: Nika Valečić – 1. mjesto</a:t>
            </a:r>
          </a:p>
          <a:p>
            <a:r>
              <a:rPr lang="hr-HR" dirty="0"/>
              <a:t>        Tia Marković – 3. mjesto</a:t>
            </a:r>
          </a:p>
          <a:p>
            <a:r>
              <a:rPr lang="hr-HR" dirty="0"/>
              <a:t>        ... I nagrade su tu!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988" y="224528"/>
            <a:ext cx="3054122" cy="3780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90"/>
          <a:stretch/>
        </p:blipFill>
        <p:spPr>
          <a:xfrm>
            <a:off x="611560" y="2276872"/>
            <a:ext cx="3826323" cy="4364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13192"/>
            <a:ext cx="1835649" cy="2514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961" y="4113192"/>
            <a:ext cx="2051512" cy="25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7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r-HR" sz="2800" dirty="0"/>
              <a:t>DAN RUŽIČASTIH MAJICA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0808"/>
            <a:ext cx="3672408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904" y="833767"/>
            <a:ext cx="789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Svi smo se potrudili, a Nika i Gaia su na kraju sve prekontrolirale!</a:t>
            </a:r>
          </a:p>
          <a:p>
            <a:r>
              <a:rPr lang="hr-HR" dirty="0"/>
              <a:t>(Plakati koje su učenici škola i vrtića izradili bit će postavljeni po izlozima i </a:t>
            </a:r>
          </a:p>
          <a:p>
            <a:r>
              <a:rPr lang="hr-HR" dirty="0"/>
              <a:t>trgovima našega Grada.)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0808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0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8004535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229200"/>
            <a:ext cx="4021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NE VOLIMO NASILJE!</a:t>
            </a:r>
          </a:p>
          <a:p>
            <a:endParaRPr lang="hr-HR" dirty="0"/>
          </a:p>
          <a:p>
            <a:r>
              <a:rPr lang="hr-HR" dirty="0"/>
              <a:t>VOLITE SE, PAZITE SE, MAZITE SE!</a:t>
            </a:r>
          </a:p>
        </p:txBody>
      </p:sp>
    </p:spTree>
    <p:extLst>
      <p:ext uri="{BB962C8B-B14F-4D97-AF65-F5344CB8AC3E}">
        <p14:creationId xmlns:p14="http://schemas.microsoft.com/office/powerpoint/2010/main" val="89544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Nekoliko stihova...</a:t>
            </a:r>
            <a:br>
              <a:rPr lang="hr-HR" sz="2800" dirty="0">
                <a:solidFill>
                  <a:srgbClr val="FF0000"/>
                </a:solidFill>
              </a:rPr>
            </a:br>
            <a:r>
              <a:rPr lang="hr-HR" sz="2800" dirty="0">
                <a:solidFill>
                  <a:srgbClr val="FF0000"/>
                </a:solidFill>
              </a:rPr>
              <a:t>o ljubavi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122" y="846138"/>
            <a:ext cx="3006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1400" dirty="0">
                <a:solidFill>
                  <a:srgbClr val="FF0000"/>
                </a:solidFill>
              </a:rPr>
              <a:t>Ljubav</a:t>
            </a:r>
          </a:p>
          <a:p>
            <a:endParaRPr lang="hr-HR" sz="1400" dirty="0"/>
          </a:p>
          <a:p>
            <a:r>
              <a:rPr lang="hr-HR" sz="1400" dirty="0"/>
              <a:t>Ljubav može biti duga i kratka,</a:t>
            </a:r>
          </a:p>
          <a:p>
            <a:r>
              <a:rPr lang="hr-HR" sz="1400" dirty="0"/>
              <a:t>Ali bez obzira na to uvijek je slatka.</a:t>
            </a:r>
          </a:p>
          <a:p>
            <a:endParaRPr lang="hr-HR" sz="1400" dirty="0"/>
          </a:p>
          <a:p>
            <a:r>
              <a:rPr lang="hr-HR" sz="1400" dirty="0"/>
              <a:t>U našoj velikoj školi</a:t>
            </a:r>
          </a:p>
          <a:p>
            <a:r>
              <a:rPr lang="hr-HR" sz="1400" dirty="0"/>
              <a:t>Uvijek netko nekoga voli.</a:t>
            </a:r>
          </a:p>
          <a:p>
            <a:endParaRPr lang="hr-HR" sz="1400" dirty="0"/>
          </a:p>
          <a:p>
            <a:r>
              <a:rPr lang="hr-HR" sz="1400" dirty="0"/>
              <a:t>S ljubavi nema šale</a:t>
            </a:r>
          </a:p>
          <a:p>
            <a:r>
              <a:rPr lang="hr-HR" sz="1400" dirty="0"/>
              <a:t>Jer dječje ljubavi nisu male!</a:t>
            </a:r>
          </a:p>
          <a:p>
            <a:endParaRPr lang="hr-HR" sz="1400" dirty="0"/>
          </a:p>
          <a:p>
            <a:r>
              <a:rPr lang="hr-HR" sz="1400" dirty="0"/>
              <a:t>Kad u školi netko se zaljubi</a:t>
            </a:r>
          </a:p>
          <a:p>
            <a:r>
              <a:rPr lang="hr-HR" sz="1400" dirty="0"/>
              <a:t>Jedva čeka da nekoga poljubi.</a:t>
            </a:r>
          </a:p>
          <a:p>
            <a:endParaRPr lang="hr-HR" sz="1400" dirty="0"/>
          </a:p>
          <a:p>
            <a:r>
              <a:rPr lang="hr-HR" sz="1400" dirty="0"/>
              <a:t>Nije to uvijek svima jasno</a:t>
            </a:r>
          </a:p>
          <a:p>
            <a:r>
              <a:rPr lang="hr-HR" sz="1400" dirty="0"/>
              <a:t>Da je biti zaljubljen krasno!</a:t>
            </a:r>
          </a:p>
          <a:p>
            <a:endParaRPr lang="hr-HR" sz="1400" dirty="0"/>
          </a:p>
          <a:p>
            <a:r>
              <a:rPr lang="hr-HR" sz="1400" dirty="0"/>
              <a:t>                          Nika Valečić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6656" y="2908456"/>
            <a:ext cx="2376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Ljubav je predivna</a:t>
            </a:r>
          </a:p>
          <a:p>
            <a:endParaRPr lang="hr-HR" sz="1400" dirty="0"/>
          </a:p>
          <a:p>
            <a:r>
              <a:rPr lang="hr-HR" sz="1400" dirty="0"/>
              <a:t>Kada zbrojim dva i dva</a:t>
            </a:r>
          </a:p>
          <a:p>
            <a:r>
              <a:rPr lang="hr-HR" sz="1400" dirty="0"/>
              <a:t>shvatim da te volim ja!</a:t>
            </a:r>
          </a:p>
          <a:p>
            <a:r>
              <a:rPr lang="hr-HR" sz="1400" dirty="0"/>
              <a:t>Zatim zbrojim dva i tri</a:t>
            </a:r>
          </a:p>
          <a:p>
            <a:r>
              <a:rPr lang="hr-HR" sz="1400" dirty="0"/>
              <a:t>i shvatim da se volimo svi!</a:t>
            </a:r>
          </a:p>
          <a:p>
            <a:r>
              <a:rPr lang="hr-HR" sz="1400" dirty="0"/>
              <a:t>Nekad zbrojim dva i jedan,</a:t>
            </a:r>
          </a:p>
          <a:p>
            <a:r>
              <a:rPr lang="hr-HR" sz="1400" dirty="0"/>
              <a:t>a tad se volimo cijeli tjedan!</a:t>
            </a:r>
          </a:p>
          <a:p>
            <a:r>
              <a:rPr lang="hr-HR" sz="1400" dirty="0"/>
              <a:t>Ja volim nju, ona mene ne.</a:t>
            </a:r>
          </a:p>
          <a:p>
            <a:r>
              <a:rPr lang="hr-HR" sz="1400" dirty="0"/>
              <a:t>Sad kad malo zbrojim...</a:t>
            </a:r>
          </a:p>
          <a:p>
            <a:r>
              <a:rPr lang="hr-HR" sz="1400" dirty="0"/>
              <a:t>Zar to ljubav je?</a:t>
            </a:r>
          </a:p>
          <a:p>
            <a:r>
              <a:rPr lang="hr-HR" sz="1400" dirty="0"/>
              <a:t>Ljubavi tu nema,</a:t>
            </a:r>
          </a:p>
          <a:p>
            <a:r>
              <a:rPr lang="hr-HR" sz="1400" dirty="0"/>
              <a:t>to sad znam i ja.</a:t>
            </a:r>
          </a:p>
          <a:p>
            <a:endParaRPr lang="hr-HR" sz="1400" dirty="0"/>
          </a:p>
          <a:p>
            <a:r>
              <a:rPr lang="hr-HR" sz="1400" dirty="0"/>
              <a:t>          Tomo Šibl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080" y="1754981"/>
            <a:ext cx="102312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010" y="1399256"/>
            <a:ext cx="1015458" cy="8592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21273" y="980728"/>
            <a:ext cx="21378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Ljubav</a:t>
            </a:r>
          </a:p>
          <a:p>
            <a:endParaRPr lang="hr-HR" sz="1400" dirty="0"/>
          </a:p>
          <a:p>
            <a:r>
              <a:rPr lang="hr-HR" sz="1400" dirty="0"/>
              <a:t>Dok sat otkucava,</a:t>
            </a:r>
          </a:p>
          <a:p>
            <a:r>
              <a:rPr lang="hr-HR" sz="1400" dirty="0"/>
              <a:t>Mislim na tebe ja.</a:t>
            </a:r>
          </a:p>
          <a:p>
            <a:endParaRPr lang="hr-HR" sz="1400" dirty="0"/>
          </a:p>
          <a:p>
            <a:r>
              <a:rPr lang="hr-HR" sz="1400" dirty="0"/>
              <a:t>I dok školjke skupljam,</a:t>
            </a:r>
          </a:p>
          <a:p>
            <a:r>
              <a:rPr lang="hr-HR" sz="1400" dirty="0"/>
              <a:t>I bilo što da radim ja.</a:t>
            </a:r>
          </a:p>
          <a:p>
            <a:endParaRPr lang="hr-HR" sz="1400" dirty="0"/>
          </a:p>
          <a:p>
            <a:r>
              <a:rPr lang="hr-HR" sz="1400" dirty="0"/>
              <a:t>U srcu si mi ti</a:t>
            </a:r>
          </a:p>
          <a:p>
            <a:r>
              <a:rPr lang="hr-HR" sz="1400" dirty="0"/>
              <a:t>Do kraja,</a:t>
            </a:r>
          </a:p>
          <a:p>
            <a:r>
              <a:rPr lang="hr-HR" sz="1400" dirty="0"/>
              <a:t>Zauvijek,</a:t>
            </a:r>
          </a:p>
          <a:p>
            <a:r>
              <a:rPr lang="hr-HR" sz="1400" dirty="0"/>
              <a:t>Do kraja života.</a:t>
            </a:r>
          </a:p>
          <a:p>
            <a:endParaRPr lang="hr-HR" sz="1400" dirty="0"/>
          </a:p>
          <a:p>
            <a:r>
              <a:rPr lang="hr-HR" sz="1400" dirty="0"/>
              <a:t>      Milan Agbaba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3246" y="4570449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                         LJUBAV JE...</a:t>
            </a:r>
          </a:p>
          <a:p>
            <a:endParaRPr lang="hr-HR" sz="1400" dirty="0"/>
          </a:p>
          <a:p>
            <a:r>
              <a:rPr lang="hr-HR" sz="1400" dirty="0">
                <a:solidFill>
                  <a:srgbClr val="FF0000"/>
                </a:solidFill>
              </a:rPr>
              <a:t>LJ</a:t>
            </a:r>
            <a:r>
              <a:rPr lang="hr-HR" sz="1400" dirty="0"/>
              <a:t> Ljubav je kad ti nešto netko lijepo kaže!</a:t>
            </a:r>
          </a:p>
          <a:p>
            <a:r>
              <a:rPr lang="hr-HR" sz="1400" dirty="0">
                <a:solidFill>
                  <a:srgbClr val="FF0000"/>
                </a:solidFill>
              </a:rPr>
              <a:t>U</a:t>
            </a:r>
            <a:r>
              <a:rPr lang="hr-HR" sz="1400" dirty="0"/>
              <a:t> Uistinu je ljubav dobra poslušaj što netko kaže!</a:t>
            </a:r>
          </a:p>
          <a:p>
            <a:r>
              <a:rPr lang="hr-HR" sz="1400" dirty="0">
                <a:solidFill>
                  <a:srgbClr val="FF0000"/>
                </a:solidFill>
              </a:rPr>
              <a:t>B</a:t>
            </a:r>
            <a:r>
              <a:rPr lang="hr-HR" sz="1400" dirty="0"/>
              <a:t>  Budi poslušan i dobro slušaj ako netko laže!</a:t>
            </a:r>
          </a:p>
          <a:p>
            <a:r>
              <a:rPr lang="hr-HR" sz="1400" dirty="0">
                <a:solidFill>
                  <a:srgbClr val="FF0000"/>
                </a:solidFill>
              </a:rPr>
              <a:t>A</a:t>
            </a:r>
            <a:r>
              <a:rPr lang="hr-HR" sz="1400" dirty="0"/>
              <a:t>  I mama i tata te vole jako!</a:t>
            </a:r>
          </a:p>
          <a:p>
            <a:r>
              <a:rPr lang="hr-HR" sz="1400" dirty="0">
                <a:solidFill>
                  <a:srgbClr val="FF0000"/>
                </a:solidFill>
              </a:rPr>
              <a:t>V</a:t>
            </a:r>
            <a:r>
              <a:rPr lang="hr-HR" sz="1400" dirty="0"/>
              <a:t>  Voliš nekog, a još mu nisi rekao.</a:t>
            </a:r>
          </a:p>
          <a:p>
            <a:endParaRPr lang="hr-HR" sz="1400" dirty="0"/>
          </a:p>
          <a:p>
            <a:r>
              <a:rPr lang="hr-HR" sz="1400" dirty="0"/>
              <a:t>                                             Lea Coslovich</a:t>
            </a:r>
          </a:p>
        </p:txBody>
      </p:sp>
    </p:spTree>
    <p:extLst>
      <p:ext uri="{BB962C8B-B14F-4D97-AF65-F5344CB8AC3E}">
        <p14:creationId xmlns:p14="http://schemas.microsoft.com/office/powerpoint/2010/main" val="275898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Nekoliko stihova...</a:t>
            </a:r>
            <a:br>
              <a:rPr lang="hr-H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r-H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Dan ružičastih majica...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65" y="1052736"/>
            <a:ext cx="31683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sz="1200" dirty="0">
                <a:solidFill>
                  <a:srgbClr val="7030A0"/>
                </a:solidFill>
              </a:rPr>
              <a:t>DOBROTA</a:t>
            </a:r>
          </a:p>
          <a:p>
            <a:pPr algn="ctr"/>
            <a:endParaRPr lang="hr-HR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r-HR" sz="1200" dirty="0"/>
              <a:t>Kada me netko pita:</a:t>
            </a:r>
          </a:p>
          <a:p>
            <a:pPr algn="ctr"/>
            <a:r>
              <a:rPr lang="hr-HR" sz="1200" dirty="0"/>
              <a:t>Može li jedna usluga?</a:t>
            </a:r>
          </a:p>
          <a:p>
            <a:pPr algn="ctr"/>
            <a:r>
              <a:rPr lang="hr-HR" sz="1200" dirty="0"/>
              <a:t>To znači da se da se u mojim mislima</a:t>
            </a:r>
          </a:p>
          <a:p>
            <a:pPr algn="ctr"/>
            <a:r>
              <a:rPr lang="hr-HR" sz="1200" dirty="0"/>
              <a:t>na nebu stvori duga.</a:t>
            </a:r>
          </a:p>
          <a:p>
            <a:pPr algn="ctr"/>
            <a:r>
              <a:rPr lang="hr-HR" sz="1200" dirty="0"/>
              <a:t>Kada netko mami svojoj laže,</a:t>
            </a:r>
          </a:p>
          <a:p>
            <a:pPr algn="ctr"/>
            <a:r>
              <a:rPr lang="hr-HR" sz="1200" dirty="0"/>
              <a:t>Sebi i nikomu drugom ne pomaže.</a:t>
            </a:r>
          </a:p>
          <a:p>
            <a:pPr algn="ctr"/>
            <a:r>
              <a:rPr lang="hr-HR" sz="1200" dirty="0"/>
              <a:t>Nekomu je ljubav nešto jako snažno.</a:t>
            </a:r>
          </a:p>
          <a:p>
            <a:pPr algn="ctr"/>
            <a:r>
              <a:rPr lang="hr-HR" sz="1200" dirty="0"/>
              <a:t>Ali netko kaže: Meni to nije važno.</a:t>
            </a:r>
          </a:p>
          <a:p>
            <a:pPr algn="ctr"/>
            <a:r>
              <a:rPr lang="hr-HR" sz="1200" dirty="0"/>
              <a:t>Netko ti se sviđa i moraš mu reći.</a:t>
            </a:r>
          </a:p>
          <a:p>
            <a:pPr algn="ctr"/>
            <a:r>
              <a:rPr lang="hr-HR" sz="1200" dirty="0"/>
              <a:t>Ljubav mora kao rijeka teći.</a:t>
            </a:r>
          </a:p>
          <a:p>
            <a:pPr algn="ctr"/>
            <a:r>
              <a:rPr lang="hr-HR" sz="1200" dirty="0"/>
              <a:t>Onaj koji tuče drugog</a:t>
            </a:r>
          </a:p>
          <a:p>
            <a:pPr algn="ctr"/>
            <a:r>
              <a:rPr lang="hr-HR" sz="1200" dirty="0"/>
              <a:t>a neka ga struja strese,</a:t>
            </a:r>
          </a:p>
          <a:p>
            <a:pPr algn="ctr"/>
            <a:r>
              <a:rPr lang="hr-HR" sz="1200" dirty="0"/>
              <a:t>Ili neka ga u dubinu mora, </a:t>
            </a:r>
          </a:p>
          <a:p>
            <a:pPr algn="ctr"/>
            <a:r>
              <a:rPr lang="hr-HR" sz="1200" dirty="0"/>
              <a:t>voda slana odnese.</a:t>
            </a:r>
          </a:p>
          <a:p>
            <a:r>
              <a:rPr lang="hr-HR" sz="1200" dirty="0"/>
              <a:t>      </a:t>
            </a:r>
          </a:p>
          <a:p>
            <a:r>
              <a:rPr lang="hr-HR" sz="1200" dirty="0"/>
              <a:t>                               Lea Coslovich, 4. a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190" y="1340768"/>
            <a:ext cx="26958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>
                <a:solidFill>
                  <a:srgbClr val="7030A0"/>
                </a:solidFill>
              </a:rPr>
              <a:t>ZLOSTAVLJANJE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Zlostavljanje je ružno</a:t>
            </a:r>
          </a:p>
          <a:p>
            <a:pPr algn="ctr"/>
            <a:r>
              <a:rPr lang="hr-HR" sz="1200" dirty="0"/>
              <a:t>Također i tužno.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Zlostavljanje možemo spriječiti</a:t>
            </a:r>
          </a:p>
          <a:p>
            <a:pPr algn="ctr"/>
            <a:r>
              <a:rPr lang="hr-HR" sz="1200" dirty="0"/>
              <a:t>Ali ne i izliječiti.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Prijateljstvo treba biti snažnije</a:t>
            </a:r>
          </a:p>
          <a:p>
            <a:pPr algn="ctr"/>
            <a:r>
              <a:rPr lang="hr-HR" sz="1200" dirty="0"/>
              <a:t>I stoga važnije.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Nije nikad kasno pomoći!</a:t>
            </a:r>
          </a:p>
          <a:p>
            <a:pPr algn="ctr"/>
            <a:r>
              <a:rPr lang="hr-HR" sz="1200" dirty="0"/>
              <a:t>Pomognimo svi nasilje spriječiti!</a:t>
            </a:r>
          </a:p>
          <a:p>
            <a:pPr algn="ctr"/>
            <a:r>
              <a:rPr lang="hr-HR" sz="1200" dirty="0"/>
              <a:t>Riječ za pomoć znači puno.</a:t>
            </a:r>
          </a:p>
          <a:p>
            <a:pPr algn="ctr"/>
            <a:r>
              <a:rPr lang="hr-HR" sz="1200" dirty="0"/>
              <a:t>Ne pomoći ljudima je tužno!</a:t>
            </a:r>
          </a:p>
          <a:p>
            <a:endParaRPr lang="hr-HR" sz="1200" dirty="0"/>
          </a:p>
          <a:p>
            <a:r>
              <a:rPr lang="hr-HR" sz="1200" dirty="0"/>
              <a:t>                    Meri Markov, 4. 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3941" y="797511"/>
            <a:ext cx="3130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>
                <a:solidFill>
                  <a:srgbClr val="7030A0"/>
                </a:solidFill>
              </a:rPr>
              <a:t>NASILJE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Dan ružičastih majica</a:t>
            </a:r>
          </a:p>
          <a:p>
            <a:pPr algn="ctr"/>
            <a:r>
              <a:rPr lang="hr-HR" sz="1200" dirty="0"/>
              <a:t>Svi bez nasilja kao u bajci.</a:t>
            </a:r>
          </a:p>
          <a:p>
            <a:pPr algn="ctr"/>
            <a:r>
              <a:rPr lang="hr-HR" sz="1200" dirty="0"/>
              <a:t>Pomoć ćemo svima koji nasilje trpe.</a:t>
            </a:r>
          </a:p>
          <a:p>
            <a:pPr algn="ctr"/>
            <a:r>
              <a:rPr lang="hr-HR" sz="1200" dirty="0"/>
              <a:t>Oni koji ih zlostavljaju</a:t>
            </a:r>
          </a:p>
          <a:p>
            <a:pPr algn="ctr"/>
            <a:r>
              <a:rPr lang="hr-HR" sz="1200" dirty="0"/>
              <a:t>neka propadnu u rupe.</a:t>
            </a:r>
          </a:p>
          <a:p>
            <a:pPr algn="ctr"/>
            <a:r>
              <a:rPr lang="hr-HR" sz="1200" dirty="0"/>
              <a:t>Nasilje je ružno!</a:t>
            </a:r>
          </a:p>
          <a:p>
            <a:pPr algn="ctr"/>
            <a:r>
              <a:rPr lang="hr-HR" sz="1200" dirty="0"/>
              <a:t>A ljudi koji ga trpe osijećaju se tužno.</a:t>
            </a:r>
          </a:p>
          <a:p>
            <a:pPr algn="ctr"/>
            <a:r>
              <a:rPr lang="hr-HR" sz="1200" dirty="0"/>
              <a:t>Kad netko trpi nasilje mora to reći</a:t>
            </a:r>
          </a:p>
          <a:p>
            <a:pPr algn="ctr"/>
            <a:r>
              <a:rPr lang="hr-HR" sz="1200" dirty="0"/>
              <a:t>Da rijeka prijateljstva nastavi teći.</a:t>
            </a:r>
          </a:p>
          <a:p>
            <a:pPr algn="ctr"/>
            <a:r>
              <a:rPr lang="hr-HR" sz="1200" dirty="0"/>
              <a:t>Nasilje mora prestati</a:t>
            </a:r>
          </a:p>
          <a:p>
            <a:pPr algn="ctr"/>
            <a:r>
              <a:rPr lang="hr-HR" sz="1200" dirty="0"/>
              <a:t>I s lica zemlje nestati!</a:t>
            </a:r>
          </a:p>
          <a:p>
            <a:endParaRPr lang="hr-HR" sz="1200" dirty="0"/>
          </a:p>
          <a:p>
            <a:r>
              <a:rPr lang="hr-HR" sz="1200" dirty="0"/>
              <a:t>                                 Nika Valečić, 4. a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823" y="4849421"/>
            <a:ext cx="3870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rgbClr val="7030A0"/>
                </a:solidFill>
              </a:rPr>
              <a:t>                            STOP NASILJU</a:t>
            </a:r>
          </a:p>
          <a:p>
            <a:endParaRPr lang="hr-HR" sz="1200" dirty="0"/>
          </a:p>
          <a:p>
            <a:r>
              <a:rPr lang="hr-HR" sz="1200" dirty="0"/>
              <a:t>Nasilje je ružno                      Prijatelje je lijepo imati           </a:t>
            </a:r>
          </a:p>
          <a:p>
            <a:r>
              <a:rPr lang="hr-HR" sz="1200" dirty="0"/>
              <a:t>I najviše tužno.                       I njih poštovati.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dirty="0"/>
              <a:t>Prijatelje čuvati                        Ljubav širiti i svakome</a:t>
            </a:r>
          </a:p>
          <a:p>
            <a:r>
              <a:rPr lang="hr-HR" sz="1200" dirty="0"/>
              <a:t>I nikad ne iznevjeriti.              Prijatelj biti.</a:t>
            </a:r>
          </a:p>
          <a:p>
            <a:endParaRPr lang="hr-HR" sz="1200" dirty="0"/>
          </a:p>
          <a:p>
            <a:r>
              <a:rPr lang="hr-HR" sz="1200" dirty="0"/>
              <a:t>                                             Karlo Tarandek, 4. 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093" y="4077072"/>
            <a:ext cx="207478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154" y="1484784"/>
            <a:ext cx="280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7030A0"/>
                </a:solidFill>
              </a:rPr>
              <a:t>Zlostavljanje</a:t>
            </a:r>
          </a:p>
          <a:p>
            <a:endParaRPr lang="hr-HR" sz="1400" dirty="0"/>
          </a:p>
          <a:p>
            <a:r>
              <a:rPr lang="hr-HR" sz="1400" dirty="0"/>
              <a:t>Zlostavljanja je gadno</a:t>
            </a:r>
          </a:p>
          <a:p>
            <a:r>
              <a:rPr lang="hr-HR" sz="1400" dirty="0"/>
              <a:t>nemoj da se itko osjeća jadno.</a:t>
            </a:r>
          </a:p>
          <a:p>
            <a:endParaRPr lang="hr-HR" sz="1400" dirty="0"/>
          </a:p>
          <a:p>
            <a:r>
              <a:rPr lang="hr-HR" sz="1400" dirty="0"/>
              <a:t>Budi dobar, budi zdrav,</a:t>
            </a:r>
          </a:p>
          <a:p>
            <a:r>
              <a:rPr lang="hr-HR" sz="1400" dirty="0"/>
              <a:t>budi vrijedan kao mrav.</a:t>
            </a:r>
          </a:p>
          <a:p>
            <a:endParaRPr lang="hr-HR" sz="1400" dirty="0"/>
          </a:p>
          <a:p>
            <a:r>
              <a:rPr lang="hr-HR" sz="1400" dirty="0"/>
              <a:t>Ne budi zločest, ne budi loš</a:t>
            </a:r>
          </a:p>
          <a:p>
            <a:r>
              <a:rPr lang="hr-HR" sz="1400" dirty="0"/>
              <a:t>ali nemoj biti ni za smeće koš.</a:t>
            </a:r>
          </a:p>
          <a:p>
            <a:endParaRPr lang="hr-HR" sz="1400" dirty="0"/>
          </a:p>
          <a:p>
            <a:r>
              <a:rPr lang="hr-HR" sz="1400" dirty="0"/>
              <a:t>Nemoj nikoga zlostavljati</a:t>
            </a:r>
          </a:p>
          <a:p>
            <a:r>
              <a:rPr lang="hr-HR" sz="1400" dirty="0"/>
              <a:t>i time se zabavljati.</a:t>
            </a:r>
          </a:p>
          <a:p>
            <a:endParaRPr lang="hr-HR" sz="1400" dirty="0"/>
          </a:p>
          <a:p>
            <a:r>
              <a:rPr lang="hr-HR" sz="1400" dirty="0"/>
              <a:t>Kad te netko zlostavlja</a:t>
            </a:r>
          </a:p>
          <a:p>
            <a:r>
              <a:rPr lang="hr-HR" sz="1400" dirty="0"/>
              <a:t>put kroz život je kao plivanje na suhom,</a:t>
            </a:r>
          </a:p>
          <a:p>
            <a:r>
              <a:rPr lang="hr-HR" sz="1400" dirty="0"/>
              <a:t>kao penjanje po grančicama,</a:t>
            </a:r>
          </a:p>
          <a:p>
            <a:r>
              <a:rPr lang="hr-HR" sz="1400" dirty="0"/>
              <a:t>kao stajanje u živom pjesku.</a:t>
            </a:r>
          </a:p>
          <a:p>
            <a:endParaRPr lang="hr-HR" sz="1400" dirty="0"/>
          </a:p>
          <a:p>
            <a:r>
              <a:rPr lang="hr-HR" sz="1400" dirty="0"/>
              <a:t>Zato budi prijatelj pravi</a:t>
            </a:r>
          </a:p>
          <a:p>
            <a:r>
              <a:rPr lang="hr-HR" sz="1400" dirty="0"/>
              <a:t>i zlostavljanje zaboravi.</a:t>
            </a:r>
          </a:p>
          <a:p>
            <a:endParaRPr lang="hr-HR" sz="1400" dirty="0"/>
          </a:p>
          <a:p>
            <a:r>
              <a:rPr lang="hr-HR" sz="1400" dirty="0"/>
              <a:t>                Pablo Marinković, 4. 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6216" y="2131115"/>
            <a:ext cx="25465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7030A0"/>
                </a:solidFill>
              </a:rPr>
              <a:t>PRIJATELJSTVO JE </a:t>
            </a:r>
          </a:p>
          <a:p>
            <a:r>
              <a:rPr lang="hr-HR" sz="1400" dirty="0">
                <a:solidFill>
                  <a:srgbClr val="7030A0"/>
                </a:solidFill>
              </a:rPr>
              <a:t>NAJVAŽNIJA STVAR </a:t>
            </a:r>
          </a:p>
          <a:p>
            <a:r>
              <a:rPr lang="hr-HR" sz="1400" dirty="0">
                <a:solidFill>
                  <a:srgbClr val="7030A0"/>
                </a:solidFill>
              </a:rPr>
              <a:t>NA PLANETI  </a:t>
            </a:r>
          </a:p>
          <a:p>
            <a:endParaRPr lang="hr-HR" sz="1400" dirty="0"/>
          </a:p>
          <a:p>
            <a:r>
              <a:rPr lang="hr-HR" sz="1400" dirty="0"/>
              <a:t>Prijateljstvo je super!</a:t>
            </a:r>
          </a:p>
          <a:p>
            <a:r>
              <a:rPr lang="hr-HR" sz="1400" dirty="0"/>
              <a:t>Svi imamo prijatelje.</a:t>
            </a:r>
          </a:p>
          <a:p>
            <a:r>
              <a:rPr lang="hr-HR" sz="1400" dirty="0"/>
              <a:t>Postoje prijatelji</a:t>
            </a:r>
          </a:p>
          <a:p>
            <a:r>
              <a:rPr lang="hr-HR" sz="1400" dirty="0"/>
              <a:t>koji su ti prijatelji samo zbog novca,</a:t>
            </a:r>
          </a:p>
          <a:p>
            <a:r>
              <a:rPr lang="hr-HR" sz="1400" dirty="0"/>
              <a:t>a kada nemaš više novaca </a:t>
            </a:r>
          </a:p>
          <a:p>
            <a:r>
              <a:rPr lang="hr-HR" sz="1400" dirty="0"/>
              <a:t>oni nestanu.</a:t>
            </a:r>
          </a:p>
          <a:p>
            <a:r>
              <a:rPr lang="hr-HR" sz="1400" dirty="0"/>
              <a:t>Ima prijatelja koji ti pomažu,</a:t>
            </a:r>
          </a:p>
          <a:p>
            <a:r>
              <a:rPr lang="hr-HR" sz="1400" dirty="0"/>
              <a:t>koji su uvijek uz tebe.</a:t>
            </a:r>
          </a:p>
          <a:p>
            <a:r>
              <a:rPr lang="hr-HR" sz="1400" dirty="0"/>
              <a:t>Čuvaj ih, jer su vrijedni zlata!</a:t>
            </a:r>
          </a:p>
          <a:p>
            <a:r>
              <a:rPr lang="hr-HR" sz="1400" dirty="0"/>
              <a:t>Prepoznaj pravog prijatelja,</a:t>
            </a:r>
          </a:p>
          <a:p>
            <a:r>
              <a:rPr lang="hr-HR" sz="1400" dirty="0"/>
              <a:t>budi spreman na sve.</a:t>
            </a:r>
          </a:p>
          <a:p>
            <a:r>
              <a:rPr lang="hr-HR" sz="1400" dirty="0"/>
              <a:t>Budi i ti dobar prijatelj.</a:t>
            </a:r>
          </a:p>
          <a:p>
            <a:r>
              <a:rPr lang="hr-HR" sz="1400" dirty="0"/>
              <a:t>Prijateljstvo je uvijek u tebi</a:t>
            </a:r>
          </a:p>
          <a:p>
            <a:r>
              <a:rPr lang="hr-HR" sz="1400" dirty="0"/>
              <a:t>i  u tebi će uvijek ostati!</a:t>
            </a:r>
          </a:p>
          <a:p>
            <a:endParaRPr lang="hr-HR" sz="1400" dirty="0"/>
          </a:p>
          <a:p>
            <a:r>
              <a:rPr lang="hr-HR" sz="1400" dirty="0"/>
              <a:t>               Ivan Šumanovac, 4.a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476672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400" dirty="0">
                <a:solidFill>
                  <a:srgbClr val="7030A0"/>
                </a:solidFill>
              </a:rPr>
              <a:t>PRIJATELJSTVO</a:t>
            </a:r>
          </a:p>
          <a:p>
            <a:pPr algn="ctr"/>
            <a:endParaRPr lang="hr-HR" sz="1400" dirty="0"/>
          </a:p>
          <a:p>
            <a:pPr algn="ctr"/>
            <a:r>
              <a:rPr lang="hr-HR" sz="1400" dirty="0"/>
              <a:t>Prijateljstvo  je nešto posebno , nešto što svi  mi imamo.</a:t>
            </a:r>
          </a:p>
          <a:p>
            <a:pPr algn="ctr"/>
            <a:r>
              <a:rPr lang="hr-HR" sz="1400" dirty="0"/>
              <a:t>Svi imamo onu ili onog prijatelja koji nam je najdraži,</a:t>
            </a:r>
          </a:p>
          <a:p>
            <a:pPr algn="ctr"/>
            <a:r>
              <a:rPr lang="hr-HR" sz="1400" dirty="0"/>
              <a:t>koji te razumije i koji te.</a:t>
            </a:r>
          </a:p>
          <a:p>
            <a:pPr algn="ctr"/>
            <a:r>
              <a:rPr lang="hr-HR" sz="1400" dirty="0"/>
              <a:t>Tvoj  prijatelj te podržava u teškim vremenima,</a:t>
            </a:r>
          </a:p>
          <a:p>
            <a:pPr algn="ctr"/>
            <a:r>
              <a:rPr lang="hr-HR" sz="1400" dirty="0"/>
              <a:t>i  ti njega najviše voliš.</a:t>
            </a:r>
          </a:p>
          <a:p>
            <a:pPr algn="ctr"/>
            <a:r>
              <a:rPr lang="hr-HR" sz="1400" dirty="0"/>
              <a:t>Prijateljstvo je zabavno, ludo, super</a:t>
            </a:r>
          </a:p>
          <a:p>
            <a:pPr algn="ctr"/>
            <a:r>
              <a:rPr lang="hr-HR" sz="1400" dirty="0"/>
              <a:t>i najdragocjenija stvar u mom</a:t>
            </a:r>
          </a:p>
          <a:p>
            <a:pPr algn="ctr"/>
            <a:r>
              <a:rPr lang="hr-HR" sz="1400" dirty="0"/>
              <a:t>Životu.</a:t>
            </a:r>
          </a:p>
          <a:p>
            <a:pPr algn="ctr"/>
            <a:r>
              <a:rPr lang="hr-HR" sz="1400" dirty="0"/>
              <a:t>Moja najbolja prijateljica je Meri,</a:t>
            </a:r>
          </a:p>
          <a:p>
            <a:pPr algn="ctr"/>
            <a:r>
              <a:rPr lang="hr-HR" sz="1400" dirty="0"/>
              <a:t>i to je najbolja stvar koja mi se</a:t>
            </a:r>
          </a:p>
          <a:p>
            <a:pPr algn="ctr"/>
            <a:r>
              <a:rPr lang="hr-HR" sz="1400" dirty="0"/>
              <a:t>dogodila u životu.</a:t>
            </a:r>
          </a:p>
          <a:p>
            <a:pPr algn="ctr"/>
            <a:endParaRPr lang="hr-HR" sz="1400" dirty="0"/>
          </a:p>
          <a:p>
            <a:pPr algn="ctr"/>
            <a:r>
              <a:rPr lang="hr-HR" sz="1400" dirty="0"/>
              <a:t>Prijateljstvo je nešto posebno !</a:t>
            </a:r>
          </a:p>
          <a:p>
            <a:pPr algn="ctr"/>
            <a:endParaRPr lang="hr-HR" sz="1400" dirty="0"/>
          </a:p>
          <a:p>
            <a:pPr algn="ctr"/>
            <a:r>
              <a:rPr lang="hr-HR" sz="1400" dirty="0"/>
              <a:t>                                                   Tina Dodici, 4.a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830" y="4365104"/>
            <a:ext cx="3094372" cy="20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1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167" y="2490140"/>
            <a:ext cx="266048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1200" dirty="0">
                <a:solidFill>
                  <a:srgbClr val="00B0F0"/>
                </a:solidFill>
              </a:rPr>
              <a:t>Dolazi proljeće</a:t>
            </a:r>
          </a:p>
          <a:p>
            <a:endParaRPr lang="hr-HR" sz="1200" dirty="0"/>
          </a:p>
          <a:p>
            <a:r>
              <a:rPr lang="hr-HR" sz="1200" dirty="0"/>
              <a:t>Divno je to proljeće!</a:t>
            </a:r>
          </a:p>
          <a:p>
            <a:r>
              <a:rPr lang="hr-HR" sz="1200" dirty="0"/>
              <a:t>Ono nam uvijek dolijeće.</a:t>
            </a:r>
          </a:p>
          <a:p>
            <a:r>
              <a:rPr lang="hr-HR" sz="1200" dirty="0"/>
              <a:t>Lijepo nam cvate cvijeće,</a:t>
            </a:r>
          </a:p>
          <a:p>
            <a:r>
              <a:rPr lang="hr-HR" sz="1200" dirty="0"/>
              <a:t>A i laste nam dolaze u proljeće.</a:t>
            </a:r>
          </a:p>
          <a:p>
            <a:r>
              <a:rPr lang="hr-HR" sz="1200" dirty="0"/>
              <a:t>Zima duga nestala je,</a:t>
            </a:r>
          </a:p>
          <a:p>
            <a:r>
              <a:rPr lang="hr-HR" sz="1200" dirty="0"/>
              <a:t>A proljetno sunce toplinu daje</a:t>
            </a:r>
          </a:p>
          <a:p>
            <a:r>
              <a:rPr lang="hr-HR" sz="1200" dirty="0"/>
              <a:t>Kao kad majka zagrljaj daje. </a:t>
            </a:r>
          </a:p>
          <a:p>
            <a:r>
              <a:rPr lang="hr-HR" sz="1200" dirty="0"/>
              <a:t>Pčelice vrijedne cvijeću se raduju.</a:t>
            </a:r>
          </a:p>
          <a:p>
            <a:r>
              <a:rPr lang="hr-HR" sz="1200" dirty="0"/>
              <a:t>Radost i sreća kod njih nikad veća.</a:t>
            </a:r>
          </a:p>
          <a:p>
            <a:r>
              <a:rPr lang="hr-HR" sz="1200" dirty="0"/>
              <a:t>Oblak mali s neba se smije,</a:t>
            </a:r>
          </a:p>
          <a:p>
            <a:r>
              <a:rPr lang="hr-HR" sz="1200" dirty="0"/>
              <a:t>Ljubičica lijepa u grmlju se krije.</a:t>
            </a:r>
          </a:p>
          <a:p>
            <a:r>
              <a:rPr lang="hr-HR" sz="1200" dirty="0"/>
              <a:t>Eh, to proljeće puno je sreće</a:t>
            </a:r>
          </a:p>
          <a:p>
            <a:r>
              <a:rPr lang="hr-HR" sz="1200" dirty="0"/>
              <a:t>Čak i jaglac svoj sjaj ne krije,</a:t>
            </a:r>
          </a:p>
          <a:p>
            <a:r>
              <a:rPr lang="hr-HR" sz="1200" dirty="0"/>
              <a:t>A proljeće sreću svima otkrije!</a:t>
            </a:r>
          </a:p>
          <a:p>
            <a:endParaRPr lang="hr-HR" sz="1200" dirty="0"/>
          </a:p>
          <a:p>
            <a:r>
              <a:rPr lang="hr-HR" sz="1200" dirty="0"/>
              <a:t>                          Nika Valečić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819" y="237467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B050"/>
                </a:solidFill>
              </a:rPr>
              <a:t>Nekoliko stihova...</a:t>
            </a:r>
            <a:br>
              <a:rPr lang="hr-HR" sz="2800" dirty="0">
                <a:solidFill>
                  <a:srgbClr val="00B050"/>
                </a:solidFill>
              </a:rPr>
            </a:br>
            <a:r>
              <a:rPr lang="hr-HR" sz="2800" dirty="0">
                <a:solidFill>
                  <a:srgbClr val="00B050"/>
                </a:solidFill>
              </a:rPr>
              <a:t>Proljeće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8004" y="1347140"/>
            <a:ext cx="2448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rgbClr val="FF0000"/>
                </a:solidFill>
              </a:rPr>
              <a:t>Ljubav i priroda</a:t>
            </a:r>
          </a:p>
          <a:p>
            <a:endParaRPr lang="hr-HR" sz="1200" dirty="0"/>
          </a:p>
          <a:p>
            <a:r>
              <a:rPr lang="hr-HR" sz="1200" dirty="0"/>
              <a:t>Priroda je zdrava zbog zraka, </a:t>
            </a:r>
          </a:p>
          <a:p>
            <a:r>
              <a:rPr lang="hr-HR" sz="1200" dirty="0"/>
              <a:t>drveća i pčela.</a:t>
            </a:r>
          </a:p>
          <a:p>
            <a:r>
              <a:rPr lang="hr-HR" sz="1200" dirty="0"/>
              <a:t>Ljubav i priroda za mene je ista.</a:t>
            </a:r>
          </a:p>
          <a:p>
            <a:r>
              <a:rPr lang="hr-HR" sz="1200" dirty="0"/>
              <a:t>Šumarstvo je dobro</a:t>
            </a:r>
          </a:p>
          <a:p>
            <a:r>
              <a:rPr lang="hr-HR" sz="1200" dirty="0"/>
              <a:t>za namještaj, </a:t>
            </a:r>
          </a:p>
          <a:p>
            <a:r>
              <a:rPr lang="hr-HR" sz="1200" dirty="0"/>
              <a:t>ali nije za prirodu.</a:t>
            </a:r>
          </a:p>
          <a:p>
            <a:r>
              <a:rPr lang="hr-HR" sz="1200" dirty="0"/>
              <a:t>Prijateljstvo je sreća. </a:t>
            </a:r>
          </a:p>
          <a:p>
            <a:r>
              <a:rPr lang="hr-HR" sz="1200" dirty="0"/>
              <a:t>Obitelj je ljubav,</a:t>
            </a:r>
          </a:p>
          <a:p>
            <a:r>
              <a:rPr lang="hr-HR" sz="1200" dirty="0"/>
              <a:t>a matematika je za brojeve.</a:t>
            </a:r>
          </a:p>
          <a:p>
            <a:r>
              <a:rPr lang="hr-HR" sz="1200" dirty="0"/>
              <a:t>More za plivanje i pecanje.</a:t>
            </a:r>
          </a:p>
          <a:p>
            <a:endParaRPr lang="hr-HR" sz="1200" dirty="0"/>
          </a:p>
          <a:p>
            <a:r>
              <a:rPr lang="hr-HR" sz="1200" dirty="0"/>
              <a:t>Marko Šimunović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0232" y="787553"/>
            <a:ext cx="233553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rgbClr val="FFC000"/>
                </a:solidFill>
              </a:rPr>
              <a:t>Proljeće</a:t>
            </a:r>
          </a:p>
          <a:p>
            <a:endParaRPr lang="hr-HR" sz="1200" dirty="0"/>
          </a:p>
          <a:p>
            <a:r>
              <a:rPr lang="hr-HR" sz="1200" dirty="0"/>
              <a:t>Livade su šarene,</a:t>
            </a:r>
          </a:p>
          <a:p>
            <a:r>
              <a:rPr lang="hr-HR" sz="1200" dirty="0"/>
              <a:t>Pčelice su malene.</a:t>
            </a:r>
          </a:p>
          <a:p>
            <a:r>
              <a:rPr lang="hr-HR" sz="1200" dirty="0"/>
              <a:t>Pčelice dolijeću,</a:t>
            </a:r>
          </a:p>
          <a:p>
            <a:r>
              <a:rPr lang="hr-HR" sz="1200" dirty="0"/>
              <a:t>Vesele se proljeću.</a:t>
            </a:r>
          </a:p>
          <a:p>
            <a:r>
              <a:rPr lang="hr-HR" sz="1200" dirty="0"/>
              <a:t>Cvjetići rastu,</a:t>
            </a:r>
          </a:p>
          <a:p>
            <a:r>
              <a:rPr lang="hr-HR" sz="1200" dirty="0"/>
              <a:t>Vesele se što će vidjeti lastu.</a:t>
            </a:r>
          </a:p>
          <a:p>
            <a:r>
              <a:rPr lang="hr-HR" sz="1200" dirty="0"/>
              <a:t>Medo budi se iz zimskog sna,</a:t>
            </a:r>
          </a:p>
          <a:p>
            <a:r>
              <a:rPr lang="hr-HR" sz="1200" dirty="0"/>
              <a:t>Uskršnji zeko,</a:t>
            </a:r>
          </a:p>
          <a:p>
            <a:r>
              <a:rPr lang="hr-HR" sz="1200" dirty="0"/>
              <a:t>donosi nam puno poklona.</a:t>
            </a:r>
          </a:p>
          <a:p>
            <a:r>
              <a:rPr lang="hr-HR" sz="1200" dirty="0"/>
              <a:t>Eh, to je proljeće!</a:t>
            </a:r>
          </a:p>
          <a:p>
            <a:r>
              <a:rPr lang="hr-HR" sz="1200" dirty="0"/>
              <a:t>Brzo doći će!</a:t>
            </a:r>
          </a:p>
          <a:p>
            <a:r>
              <a:rPr lang="hr-HR" sz="1200" dirty="0"/>
              <a:t>                    </a:t>
            </a:r>
          </a:p>
          <a:p>
            <a:r>
              <a:rPr lang="hr-HR" sz="1200" dirty="0"/>
              <a:t>                Nika Valečić </a:t>
            </a:r>
          </a:p>
          <a:p>
            <a:r>
              <a:rPr lang="hr-HR" sz="1200" dirty="0"/>
              <a:t>                Meri Markov </a:t>
            </a:r>
          </a:p>
          <a:p>
            <a:r>
              <a:rPr lang="hr-HR" sz="1400" dirty="0"/>
              <a:t>                                                              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3457071"/>
            <a:ext cx="2286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sz="1200" dirty="0">
                <a:solidFill>
                  <a:srgbClr val="7030A0"/>
                </a:solidFill>
              </a:rPr>
              <a:t>P R O LJ E Ć E</a:t>
            </a:r>
          </a:p>
          <a:p>
            <a:endParaRPr lang="hr-HR" sz="1200" dirty="0"/>
          </a:p>
          <a:p>
            <a:r>
              <a:rPr lang="hr-HR" sz="1200" dirty="0"/>
              <a:t>Dolazi proljeće, odlazi zima.</a:t>
            </a:r>
          </a:p>
          <a:p>
            <a:r>
              <a:rPr lang="hr-HR" sz="1200" dirty="0"/>
              <a:t>Nebo se plavi i sunca ima.</a:t>
            </a:r>
          </a:p>
          <a:p>
            <a:endParaRPr lang="hr-HR" sz="1200" dirty="0"/>
          </a:p>
          <a:p>
            <a:r>
              <a:rPr lang="hr-HR" sz="1200" dirty="0"/>
              <a:t>Kiša kad pada nastaje duga.</a:t>
            </a:r>
          </a:p>
          <a:p>
            <a:r>
              <a:rPr lang="hr-HR" sz="1200" dirty="0"/>
              <a:t>Dolazi sreća, odlazi tuga.</a:t>
            </a:r>
          </a:p>
          <a:p>
            <a:endParaRPr lang="hr-HR" sz="1200" dirty="0"/>
          </a:p>
          <a:p>
            <a:r>
              <a:rPr lang="hr-HR" sz="1200" dirty="0"/>
              <a:t>Sve zeleno, mirisno i cvjetno.</a:t>
            </a:r>
          </a:p>
          <a:p>
            <a:r>
              <a:rPr lang="hr-HR" sz="1200" dirty="0"/>
              <a:t>Svako dijete više je sretno.</a:t>
            </a:r>
          </a:p>
          <a:p>
            <a:endParaRPr lang="hr-HR" sz="1200" dirty="0"/>
          </a:p>
          <a:p>
            <a:r>
              <a:rPr lang="hr-HR" sz="1200" dirty="0"/>
              <a:t>Budi se priroda u vrtu su ljudi</a:t>
            </a:r>
          </a:p>
          <a:p>
            <a:r>
              <a:rPr lang="hr-HR" sz="1200" dirty="0"/>
              <a:t>i u nama ljubav se budi.</a:t>
            </a:r>
          </a:p>
          <a:p>
            <a:endParaRPr lang="hr-HR" sz="1200" dirty="0"/>
          </a:p>
          <a:p>
            <a:r>
              <a:rPr lang="hr-HR" sz="1200" dirty="0"/>
              <a:t>Selmir Badnjević</a:t>
            </a:r>
          </a:p>
        </p:txBody>
      </p:sp>
    </p:spTree>
    <p:extLst>
      <p:ext uri="{BB962C8B-B14F-4D97-AF65-F5344CB8AC3E}">
        <p14:creationId xmlns:p14="http://schemas.microsoft.com/office/powerpoint/2010/main" val="414782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BALTAZARI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218999"/>
            <a:ext cx="3600400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1714202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Sudjelovanje na Županijskom stručnom skupu</a:t>
            </a:r>
            <a:br>
              <a:rPr lang="hr-HR" sz="2400" dirty="0"/>
            </a:br>
            <a:r>
              <a:rPr lang="hr-HR" sz="2400" dirty="0"/>
              <a:t>Predavanje online - Primjer dobre prakse</a:t>
            </a:r>
            <a:br>
              <a:rPr lang="hr-HR" sz="2400" dirty="0"/>
            </a:br>
            <a:r>
              <a:rPr lang="hr-HR" sz="2400" dirty="0"/>
              <a:t>Projekt: Vrajže Istrijanke</a:t>
            </a:r>
            <a:br>
              <a:rPr lang="hr-HR" sz="2400" dirty="0"/>
            </a:br>
            <a:r>
              <a:rPr lang="hr-HR" sz="2400" dirty="0"/>
              <a:t>(Učenici: Gregor i Petra Ambrošić, Tia Marković, Ema Hrbat Paić</a:t>
            </a:r>
            <a:br>
              <a:rPr lang="hr-HR" sz="2400" dirty="0"/>
            </a:br>
            <a:r>
              <a:rPr lang="hr-HR" sz="2400" dirty="0"/>
              <a:t>Mentorice: Jelena Paić i Aurika Matković)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348880"/>
            <a:ext cx="5893755" cy="37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/>
              <a:t>Nekoliko stihova...</a:t>
            </a:r>
            <a:br>
              <a:rPr lang="hr-HR" sz="2800" dirty="0"/>
            </a:br>
            <a:r>
              <a:rPr lang="hr-HR" sz="2800" dirty="0"/>
              <a:t>Marija i Lina</a:t>
            </a:r>
            <a:br>
              <a:rPr lang="hr-HR" sz="2800" dirty="0"/>
            </a:br>
            <a:r>
              <a:rPr lang="hr-HR" sz="2800" dirty="0"/>
              <a:t>(77. obljetnica pogibje Marije Medica i Line Zakinja)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ctangle 2"/>
          <p:cNvSpPr/>
          <p:nvPr/>
        </p:nvSpPr>
        <p:spPr>
          <a:xfrm>
            <a:off x="481283" y="1556792"/>
            <a:ext cx="37306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Marija i Lina</a:t>
            </a:r>
          </a:p>
          <a:p>
            <a:endParaRPr lang="hr-HR" sz="1600" dirty="0"/>
          </a:p>
          <a:p>
            <a:r>
              <a:rPr lang="hr-HR" sz="1600" dirty="0"/>
              <a:t>Bile su dvije ruže mojeg rodnog kraja.</a:t>
            </a:r>
          </a:p>
          <a:p>
            <a:r>
              <a:rPr lang="hr-HR" sz="1600" dirty="0"/>
              <a:t>Sanjale su san o slobodi i</a:t>
            </a:r>
          </a:p>
          <a:p>
            <a:r>
              <a:rPr lang="hr-HR" sz="1600" dirty="0"/>
              <a:t>lijepoj budućnosti.</a:t>
            </a:r>
          </a:p>
          <a:p>
            <a:endParaRPr lang="hr-HR" sz="1600" dirty="0"/>
          </a:p>
          <a:p>
            <a:r>
              <a:rPr lang="hr-HR" sz="1600" dirty="0"/>
              <a:t>Bile su hrabre, mlade, srčane i snažne.</a:t>
            </a:r>
          </a:p>
          <a:p>
            <a:r>
              <a:rPr lang="hr-HR" sz="1600" dirty="0"/>
              <a:t>Jednog dana te mlade ruže uvenule su</a:t>
            </a:r>
          </a:p>
          <a:p>
            <a:r>
              <a:rPr lang="hr-HR" sz="1600" dirty="0"/>
              <a:t>pod neprijateljskom rukom.</a:t>
            </a:r>
          </a:p>
          <a:p>
            <a:endParaRPr lang="hr-HR" sz="1600" dirty="0"/>
          </a:p>
          <a:p>
            <a:r>
              <a:rPr lang="hr-HR" sz="1600" dirty="0"/>
              <a:t>Njima u spomen škola se zove</a:t>
            </a:r>
          </a:p>
          <a:p>
            <a:r>
              <a:rPr lang="hr-HR" sz="1600" dirty="0"/>
              <a:t>gdje se mladi snovi kroje.</a:t>
            </a:r>
          </a:p>
          <a:p>
            <a:r>
              <a:rPr lang="hr-HR" sz="1600" dirty="0"/>
              <a:t>U njoj druge djevojke mlade</a:t>
            </a:r>
          </a:p>
          <a:p>
            <a:r>
              <a:rPr lang="hr-HR" sz="1600" dirty="0"/>
              <a:t>mogu danas sanjati</a:t>
            </a:r>
          </a:p>
          <a:p>
            <a:r>
              <a:rPr lang="hr-HR" sz="1600" dirty="0"/>
              <a:t>snove svoje.</a:t>
            </a:r>
          </a:p>
          <a:p>
            <a:endParaRPr lang="hr-HR" sz="1600" dirty="0"/>
          </a:p>
          <a:p>
            <a:r>
              <a:rPr lang="hr-HR" sz="1600" dirty="0"/>
              <a:t>                      Tina Dodici  (2. nagrada)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2040" y="1556792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Marija i Lina</a:t>
            </a:r>
          </a:p>
          <a:p>
            <a:endParaRPr lang="hr-HR" sz="1600" dirty="0"/>
          </a:p>
          <a:p>
            <a:r>
              <a:rPr lang="hr-HR" sz="1600" dirty="0"/>
              <a:t>Moja škola krasno ime nosi</a:t>
            </a:r>
          </a:p>
          <a:p>
            <a:r>
              <a:rPr lang="hr-HR" sz="1600" dirty="0"/>
              <a:t>Osnovna škola Marije i Line.</a:t>
            </a:r>
          </a:p>
          <a:p>
            <a:r>
              <a:rPr lang="hr-HR" sz="1600" dirty="0"/>
              <a:t>Marija i Lina, </a:t>
            </a:r>
          </a:p>
          <a:p>
            <a:r>
              <a:rPr lang="hr-HR" sz="1600" dirty="0"/>
              <a:t>prijateljice dvije</a:t>
            </a:r>
          </a:p>
          <a:p>
            <a:r>
              <a:rPr lang="hr-HR" sz="1600" dirty="0"/>
              <a:t>Srce njihovo hrabro</a:t>
            </a:r>
          </a:p>
          <a:p>
            <a:r>
              <a:rPr lang="hr-HR" sz="1600" dirty="0"/>
              <a:t> za slobodu bije.</a:t>
            </a:r>
          </a:p>
          <a:p>
            <a:r>
              <a:rPr lang="hr-HR" sz="1600" dirty="0"/>
              <a:t>Marije i Lina, </a:t>
            </a:r>
          </a:p>
          <a:p>
            <a:r>
              <a:rPr lang="hr-HR" sz="1600" dirty="0"/>
              <a:t>partizanke male</a:t>
            </a:r>
          </a:p>
          <a:p>
            <a:r>
              <a:rPr lang="hr-HR" sz="1600" dirty="0"/>
              <a:t>Za borbu život ne žale.</a:t>
            </a:r>
          </a:p>
          <a:p>
            <a:r>
              <a:rPr lang="hr-HR" sz="1600" dirty="0"/>
              <a:t>Cijela Istra zna</a:t>
            </a:r>
          </a:p>
          <a:p>
            <a:r>
              <a:rPr lang="hr-HR" sz="1600" dirty="0"/>
              <a:t>Da su one hrabra srca dva.</a:t>
            </a:r>
          </a:p>
          <a:p>
            <a:r>
              <a:rPr lang="hr-HR" sz="1600" dirty="0"/>
              <a:t>Marija i Lina,</a:t>
            </a:r>
          </a:p>
          <a:p>
            <a:r>
              <a:rPr lang="hr-HR" sz="1600" dirty="0"/>
              <a:t>partizanke male,</a:t>
            </a:r>
          </a:p>
          <a:p>
            <a:r>
              <a:rPr lang="hr-HR" sz="1600" dirty="0"/>
              <a:t>Za slobodu život su dale.</a:t>
            </a:r>
          </a:p>
          <a:p>
            <a:r>
              <a:rPr lang="hr-HR" sz="1600" dirty="0"/>
              <a:t>Osnovna škola Marije i Line</a:t>
            </a:r>
          </a:p>
          <a:p>
            <a:r>
              <a:rPr lang="hr-HR" sz="1600" dirty="0"/>
              <a:t>mojoj je školi ime,</a:t>
            </a:r>
          </a:p>
          <a:p>
            <a:r>
              <a:rPr lang="hr-HR" sz="1600" dirty="0"/>
              <a:t>i ja ponosim se time!</a:t>
            </a:r>
          </a:p>
          <a:p>
            <a:r>
              <a:rPr lang="hr-HR" sz="1600" dirty="0"/>
              <a:t> </a:t>
            </a:r>
          </a:p>
          <a:p>
            <a:r>
              <a:rPr lang="hr-HR" sz="1600" dirty="0"/>
              <a:t>                Nika Valečić (3. nagrada)</a:t>
            </a:r>
          </a:p>
        </p:txBody>
      </p:sp>
    </p:spTree>
    <p:extLst>
      <p:ext uri="{BB962C8B-B14F-4D97-AF65-F5344CB8AC3E}">
        <p14:creationId xmlns:p14="http://schemas.microsoft.com/office/powerpoint/2010/main" val="109326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/>
          </a:bodyPr>
          <a:lstStyle/>
          <a:p>
            <a:r>
              <a:rPr lang="hr-HR" sz="2400" dirty="0"/>
              <a:t>22. 4. 2021. - Projektni dan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288" y="979984"/>
            <a:ext cx="1472557" cy="26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563" y="3789039"/>
            <a:ext cx="2069810" cy="2882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825" y="980728"/>
            <a:ext cx="3515883" cy="2636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823" y="3754133"/>
            <a:ext cx="2179313" cy="2905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1"/>
          <a:stretch/>
        </p:blipFill>
        <p:spPr>
          <a:xfrm>
            <a:off x="395537" y="3765768"/>
            <a:ext cx="2781524" cy="2905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12" y="922365"/>
            <a:ext cx="2974096" cy="26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6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9" y="273248"/>
            <a:ext cx="2198247" cy="2808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137" y="231814"/>
            <a:ext cx="2551314" cy="2909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3629881"/>
            <a:ext cx="7148274" cy="3007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661" y="257224"/>
            <a:ext cx="2209391" cy="2858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4412" y="3250280"/>
            <a:ext cx="32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POKLONI ZA MAJČIN DAN!</a:t>
            </a:r>
          </a:p>
        </p:txBody>
      </p:sp>
    </p:spTree>
    <p:extLst>
      <p:ext uri="{BB962C8B-B14F-4D97-AF65-F5344CB8AC3E}">
        <p14:creationId xmlns:p14="http://schemas.microsoft.com/office/powerpoint/2010/main" val="646181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96752"/>
            <a:ext cx="4517120" cy="2828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270012"/>
            <a:ext cx="4725224" cy="2296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200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23. 4. 2021. – Obilježen Dan hrvatske knjige i</a:t>
            </a:r>
            <a:br>
              <a:rPr lang="hr-HR" sz="2400" dirty="0"/>
            </a:br>
            <a:r>
              <a:rPr lang="hr-HR" sz="2400" dirty="0"/>
              <a:t> Noć knjige u organizaciji Školske knjižnice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22239"/>
            <a:ext cx="3336157" cy="2617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4025489"/>
            <a:ext cx="1298903" cy="24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1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12. 5. 2021. - Muzejska radionica pod vodstvom muzejske pedagoginje, gospođe,  Barbare Crnobori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57" y="1397033"/>
            <a:ext cx="3354671" cy="2516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709" y="1268760"/>
            <a:ext cx="2106234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493" y="1250878"/>
            <a:ext cx="2106234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27" y="4059190"/>
            <a:ext cx="3401705" cy="2551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207583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5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" y="476672"/>
            <a:ext cx="2304256" cy="3072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205" y="3295368"/>
            <a:ext cx="2304256" cy="3072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281" y="463469"/>
            <a:ext cx="2594045" cy="308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63453"/>
            <a:ext cx="3072341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108" y="476672"/>
            <a:ext cx="3347864" cy="2510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871" y="3919492"/>
            <a:ext cx="3240360" cy="24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18. 5. 2021.</a:t>
            </a:r>
            <a:br>
              <a:rPr lang="hr-HR" sz="2400" dirty="0"/>
            </a:br>
            <a:r>
              <a:rPr lang="hr-HR" sz="2400" dirty="0"/>
              <a:t>Naša, Nika Valečić, u Puli, na snimanju čitanja slikovnice Heidi. Snimano u  Udruzi slijepih Istarske županije.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8"/>
          <a:stretch/>
        </p:blipFill>
        <p:spPr>
          <a:xfrm>
            <a:off x="4572000" y="1998503"/>
            <a:ext cx="4307677" cy="37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71" y="1988840"/>
            <a:ext cx="4245229" cy="37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2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7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19. 5. 2021.  Online kazališna predstava BOTANIČARI </a:t>
            </a:r>
            <a:br>
              <a:rPr lang="hr-HR" sz="2400" dirty="0"/>
            </a:br>
            <a:r>
              <a:rPr lang="hr-HR" sz="2400" dirty="0"/>
              <a:t>Teatra to go iz Osijeka.</a:t>
            </a:r>
            <a:br>
              <a:rPr lang="hr-HR" sz="2400" dirty="0"/>
            </a:br>
            <a:r>
              <a:rPr lang="hr-HR" sz="2400" dirty="0"/>
              <a:t>Nakon predstave zasluženi veliki pljesak!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4330758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492896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7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Likovni natječaj na temu:  Portret Marije i Line</a:t>
            </a:r>
            <a:br>
              <a:rPr lang="hr-HR" sz="2400" dirty="0"/>
            </a:br>
            <a:r>
              <a:rPr lang="hr-HR" sz="2400" dirty="0"/>
              <a:t>Ivan Šumanovac – 2. mjesto (školsko natjecanje)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417638"/>
            <a:ext cx="2603998" cy="5323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2204863"/>
            <a:ext cx="2880320" cy="36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/>
              <a:t>Popis učenika:</a:t>
            </a:r>
            <a:br>
              <a:rPr lang="hr-HR" sz="2400" dirty="0"/>
            </a:br>
            <a:endParaRPr lang="hr-HR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24740"/>
              </p:ext>
            </p:extLst>
          </p:nvPr>
        </p:nvGraphicFramePr>
        <p:xfrm>
          <a:off x="1403648" y="1196752"/>
          <a:ext cx="6768752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Prezime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Agbaba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Gregor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Ambrošić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Selmir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Badnjević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Gaia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Berber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Lea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Coslovich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Marsel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Černeka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Tina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Dodici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Pablo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Marinković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Meri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Markov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Tia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Marković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Dea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Nađ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Josip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Peranić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Petar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Peranić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Tomo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Šibl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Marko 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Šimunović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Erika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Šterle Kovačević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Ivan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Šumanovac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Karlo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Tarandek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Nika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Valečić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Alex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Vivoda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43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IZZI KVIZI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18" y="1417638"/>
            <a:ext cx="7428922" cy="4531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165304"/>
            <a:ext cx="680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Bili smo među najboljih 10 – četvrti razredi i tako išli u završnicu.</a:t>
            </a:r>
          </a:p>
        </p:txBody>
      </p:sp>
    </p:spTree>
    <p:extLst>
      <p:ext uri="{BB962C8B-B14F-4D97-AF65-F5344CB8AC3E}">
        <p14:creationId xmlns:p14="http://schemas.microsoft.com/office/powerpoint/2010/main" val="3238923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400" dirty="0"/>
              <a:t>IZZI KVIZI - ZAVRŠNICA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3" y="1244352"/>
            <a:ext cx="2588793" cy="3451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12" y="1250745"/>
            <a:ext cx="2747459" cy="3663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534" y="2852936"/>
            <a:ext cx="3175160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7567" y="1484784"/>
            <a:ext cx="1993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Meri Markov</a:t>
            </a:r>
          </a:p>
          <a:p>
            <a:r>
              <a:rPr lang="hr-HR" dirty="0"/>
              <a:t>Ivan Šumanovac</a:t>
            </a:r>
          </a:p>
          <a:p>
            <a:r>
              <a:rPr lang="hr-HR" dirty="0"/>
              <a:t>Pablo Marinković</a:t>
            </a:r>
          </a:p>
        </p:txBody>
      </p:sp>
    </p:spTree>
    <p:extLst>
      <p:ext uri="{BB962C8B-B14F-4D97-AF65-F5344CB8AC3E}">
        <p14:creationId xmlns:p14="http://schemas.microsoft.com/office/powerpoint/2010/main" val="3647347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2797"/>
          </a:xfrm>
        </p:spPr>
        <p:txBody>
          <a:bodyPr>
            <a:normAutofit/>
          </a:bodyPr>
          <a:lstStyle/>
          <a:p>
            <a:r>
              <a:rPr lang="hr-HR" sz="2400" dirty="0"/>
              <a:t>Natjecanje: Matematička liga – Ljetno kolo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150904"/>
            <a:ext cx="2968918" cy="2529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3952909"/>
            <a:ext cx="4436741" cy="273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133156"/>
            <a:ext cx="2664296" cy="25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9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400" dirty="0"/>
              <a:t>Snimanje za radio-emisiju: Zavičajna nastava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268760"/>
            <a:ext cx="3456384" cy="3865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3664432"/>
            <a:ext cx="3312368" cy="2938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976891"/>
            <a:ext cx="3312368" cy="3094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941168"/>
            <a:ext cx="4710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Predstavnici  učenika </a:t>
            </a:r>
          </a:p>
          <a:p>
            <a:r>
              <a:rPr lang="hr-HR" dirty="0"/>
              <a:t>4. </a:t>
            </a:r>
            <a:r>
              <a:rPr lang="hr-HR"/>
              <a:t>a  i  </a:t>
            </a:r>
            <a:r>
              <a:rPr lang="hr-HR" dirty="0"/>
              <a:t>4. b razreda, učiteljice </a:t>
            </a:r>
          </a:p>
          <a:p>
            <a:r>
              <a:rPr lang="hr-HR" dirty="0"/>
              <a:t>Sanja Ošaben, Anita Pijak i Aurika Matković</a:t>
            </a:r>
          </a:p>
          <a:p>
            <a:r>
              <a:rPr lang="hr-HR" dirty="0"/>
              <a:t>te učitelj Vjekoslav Crnobori.</a:t>
            </a:r>
          </a:p>
        </p:txBody>
      </p:sp>
    </p:spTree>
    <p:extLst>
      <p:ext uri="{BB962C8B-B14F-4D97-AF65-F5344CB8AC3E}">
        <p14:creationId xmlns:p14="http://schemas.microsoft.com/office/powerpoint/2010/main" val="176758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Sudjelovanje u tradicionalnom likovnom natječaju, na nivou grada: Stopama svetog Pelegrina s temom:</a:t>
            </a:r>
            <a:br>
              <a:rPr lang="hr-HR" sz="2400" dirty="0"/>
            </a:br>
            <a:r>
              <a:rPr lang="hr-HR" sz="2400" dirty="0"/>
              <a:t> „GALEB I JA”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556792"/>
            <a:ext cx="4228089" cy="3024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355976" cy="3145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47202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Dea Nađ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9888" y="28842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Tia Marković</a:t>
            </a:r>
          </a:p>
        </p:txBody>
      </p:sp>
    </p:spTree>
    <p:extLst>
      <p:ext uri="{BB962C8B-B14F-4D97-AF65-F5344CB8AC3E}">
        <p14:creationId xmlns:p14="http://schemas.microsoft.com/office/powerpoint/2010/main" val="1213970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Školsko natjecanje iz matematike  </a:t>
            </a:r>
            <a:br>
              <a:rPr lang="hr-HR" sz="2400" dirty="0"/>
            </a:br>
            <a:r>
              <a:rPr lang="hr-HR" sz="2400" dirty="0"/>
              <a:t>Pablo Marinković osvojio 1. mjesto i tako sudjelovao na županijskom natjecanju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14" y="1628800"/>
            <a:ext cx="3656971" cy="48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41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dirty="0"/>
              <a:t>7. 6. 2021. - HUMANITARNA POMOĆ </a:t>
            </a:r>
            <a:br>
              <a:rPr lang="hr-HR" sz="2200" dirty="0"/>
            </a:br>
            <a:r>
              <a:rPr lang="hr-HR" sz="2200" dirty="0"/>
              <a:t>DJECA BUJŠTINE ZA DJECU GLINE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52" y="1446804"/>
            <a:ext cx="6264696" cy="49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86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63711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18. 6. 2021. – Izlet u Katoro, s učenicima 4. c razreda,  koji nam je omogućio Dom za starije i nemoćne Atilio Gamboc Umag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60191"/>
            <a:ext cx="3470871" cy="2603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52278"/>
            <a:ext cx="3441558" cy="2581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374144"/>
            <a:ext cx="3333056" cy="2499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046501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5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22. 6. 2021. – Nastup NikeValečić i Tine Dodici povodom obilježavanja Dana antifašističke borbe naroda Hrvatske - Plovanija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2994604"/>
            <a:ext cx="2520280" cy="360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986542"/>
            <a:ext cx="4838938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1986542"/>
            <a:ext cx="19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(Tina, Nika, Vita)</a:t>
            </a:r>
          </a:p>
        </p:txBody>
      </p:sp>
    </p:spTree>
    <p:extLst>
      <p:ext uri="{BB962C8B-B14F-4D97-AF65-F5344CB8AC3E}">
        <p14:creationId xmlns:p14="http://schemas.microsoft.com/office/powerpoint/2010/main" val="3775282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28. 6. 2021. – Izlet u Zagreb – S Nikom Valečić škola je sudjelovala u projektu „Glas za prijatelja” u organizaciji Udruge slijepih Istarske županije.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05" y="1433329"/>
            <a:ext cx="3096024" cy="2322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1" y="1417638"/>
            <a:ext cx="3137867" cy="235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896" y="1417638"/>
            <a:ext cx="2214661" cy="2322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1" y="4406315"/>
            <a:ext cx="2958125" cy="2218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738" y="5045058"/>
            <a:ext cx="2160241" cy="158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485" y="3385561"/>
            <a:ext cx="1017286" cy="1624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21" y="3809660"/>
            <a:ext cx="3331536" cy="281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92" y="373965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Tiflološki muzej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7" y="4108988"/>
            <a:ext cx="314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Slikovnica „Ježeva kućica”</a:t>
            </a:r>
          </a:p>
        </p:txBody>
      </p:sp>
    </p:spTree>
    <p:extLst>
      <p:ext uri="{BB962C8B-B14F-4D97-AF65-F5344CB8AC3E}">
        <p14:creationId xmlns:p14="http://schemas.microsoft.com/office/powerpoint/2010/main" val="92922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598" y="188639"/>
            <a:ext cx="4016488" cy="3192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48" y="2532083"/>
            <a:ext cx="1852149" cy="233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12" y="188639"/>
            <a:ext cx="3113370" cy="3320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4976000"/>
            <a:ext cx="2066824" cy="1699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142" y="3488071"/>
            <a:ext cx="2376264" cy="2114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316" y="221431"/>
            <a:ext cx="1591035" cy="2088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012" y="3611322"/>
            <a:ext cx="39097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r-HR" sz="1600" dirty="0"/>
              <a:t>Očekivli smo da će sve biti po starom,</a:t>
            </a:r>
          </a:p>
          <a:p>
            <a:pPr algn="just"/>
            <a:r>
              <a:rPr lang="hr-HR" sz="1600" dirty="0"/>
              <a:t>no  „Korona” je još tu s nama.</a:t>
            </a:r>
          </a:p>
          <a:p>
            <a:pPr algn="just"/>
            <a:r>
              <a:rPr lang="hr-HR" sz="1600" dirty="0"/>
              <a:t>Posebno označen ulaz u školsku</a:t>
            </a:r>
          </a:p>
          <a:p>
            <a:pPr algn="just"/>
            <a:r>
              <a:rPr lang="hr-HR" sz="1600" dirty="0"/>
              <a:t>zgradu, klupica za presvlačenje, stol za</a:t>
            </a:r>
          </a:p>
          <a:p>
            <a:pPr algn="just"/>
            <a:r>
              <a:rPr lang="hr-HR" sz="1600" dirty="0"/>
              <a:t>kutiju s marendom, a prije toga učiteljica</a:t>
            </a:r>
          </a:p>
          <a:p>
            <a:pPr algn="just"/>
            <a:r>
              <a:rPr lang="hr-HR" sz="1600" dirty="0"/>
              <a:t>provjerava „tužibabe/informativke” s </a:t>
            </a:r>
          </a:p>
          <a:p>
            <a:pPr algn="just"/>
            <a:r>
              <a:rPr lang="hr-HR" sz="1600" dirty="0"/>
              <a:t>Izmjerenom temperaturom i potpisom</a:t>
            </a:r>
          </a:p>
          <a:p>
            <a:pPr algn="just"/>
            <a:r>
              <a:rPr lang="hr-HR" sz="1600" dirty="0"/>
              <a:t>roditelja i pošprica ruke sa sredstvom za</a:t>
            </a:r>
          </a:p>
          <a:p>
            <a:pPr algn="just"/>
            <a:r>
              <a:rPr lang="hr-HR" sz="1600" dirty="0"/>
              <a:t>dezinfekciju i obavezno moramo stati na </a:t>
            </a:r>
          </a:p>
          <a:p>
            <a:pPr algn="just"/>
            <a:r>
              <a:rPr lang="hr-HR" sz="1600" dirty="0"/>
              <a:t>Tepih koji je također natopljen s tim </a:t>
            </a:r>
          </a:p>
          <a:p>
            <a:pPr algn="just"/>
            <a:r>
              <a:rPr lang="hr-HR" sz="1600" dirty="0"/>
              <a:t>Sredstvom.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3908" y="6304507"/>
            <a:ext cx="419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>
                <a:solidFill>
                  <a:srgbClr val="FF0000"/>
                </a:solidFill>
              </a:rPr>
              <a:t>PRVI DAN U ŠKOLI - ULAZ</a:t>
            </a:r>
          </a:p>
        </p:txBody>
      </p:sp>
    </p:spTree>
    <p:extLst>
      <p:ext uri="{BB962C8B-B14F-4D97-AF65-F5344CB8AC3E}">
        <p14:creationId xmlns:p14="http://schemas.microsoft.com/office/powerpoint/2010/main" val="1791363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32656"/>
            <a:ext cx="5391972" cy="5156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57332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Izradile: Tia Marković i Nika Valečić</a:t>
            </a:r>
          </a:p>
          <a:p>
            <a:r>
              <a:rPr lang="hr-HR" dirty="0"/>
              <a:t>Svaki balon jedan učenik!</a:t>
            </a:r>
          </a:p>
        </p:txBody>
      </p:sp>
    </p:spTree>
    <p:extLst>
      <p:ext uri="{BB962C8B-B14F-4D97-AF65-F5344CB8AC3E}">
        <p14:creationId xmlns:p14="http://schemas.microsoft.com/office/powerpoint/2010/main" val="2381099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hr-HR" sz="2400" dirty="0"/>
              <a:t>Za kraj...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4032448" cy="586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još nekoliko riječi …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kraj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još nekoliko riječi, za kraj!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 četiri godine bile su pravi raj.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 je tu nevolja, plača i stresa.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sve je to dio škole.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Naša učiteljica dizala nas je sve više i više do samoga cilja. 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našla sam i mnogo novih prijatelja!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Zadnji je dan škole.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Našu učiteljicu svi u razredu jako vole. 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Veselim se ljetu. 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već pomalo odlazim novom svijetu. 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imam sjetu. 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želim se rastati od učiteljice!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Tia  Marković</a:t>
            </a:r>
            <a:endParaRPr lang="hr-HR" sz="1400" dirty="0"/>
          </a:p>
        </p:txBody>
      </p:sp>
      <p:sp>
        <p:nvSpPr>
          <p:cNvPr id="3" name="Rectangle 2"/>
          <p:cNvSpPr/>
          <p:nvPr/>
        </p:nvSpPr>
        <p:spPr>
          <a:xfrm>
            <a:off x="4539417" y="1268760"/>
            <a:ext cx="42810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 nekoliko riječi ...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kraj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 jedan dan.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 pet školskih sati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kraj!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 je lijepo,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Tužno, sretno pa čak i nervozno!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Tužno kada smo rano ustajali.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Sretno kada smo pod satom išli van.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Nervozno pred ispit.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Lijepo sve ove četiri godine 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ovom učiteljicom i ovim razredom!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Veselim se petom razredu,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nije mi nimalo drago što se rastajemo!</a:t>
            </a: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Gregor Ambrošić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69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60648"/>
            <a:ext cx="8892761" cy="6443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  <a:latin typeface="Bernard MT Condensed" panose="02050806060905020404" pitchFamily="18" charset="0"/>
              </a:rPr>
              <a:t>BALTAZARI  SPREMNI  ZA  DALJNJU  PLOVIDBU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840" y="5517232"/>
            <a:ext cx="45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pitchFamily="18" charset="0"/>
              </a:rPr>
              <a:t>SRETNO </a:t>
            </a:r>
            <a:r>
              <a:rPr lang="hr-HR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pitchFamily="18" charset="0"/>
              </a:rPr>
              <a:t>I  MIRNO MORE !</a:t>
            </a:r>
          </a:p>
        </p:txBody>
      </p:sp>
    </p:spTree>
    <p:extLst>
      <p:ext uri="{BB962C8B-B14F-4D97-AF65-F5344CB8AC3E}">
        <p14:creationId xmlns:p14="http://schemas.microsoft.com/office/powerpoint/2010/main" val="378280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hr-HR" sz="2800" dirty="0"/>
              <a:t>U  UČIONICI</a:t>
            </a:r>
            <a:br>
              <a:rPr lang="hr-HR" sz="2800" dirty="0"/>
            </a:br>
            <a:r>
              <a:rPr lang="hr-HR" sz="2800" dirty="0"/>
              <a:t>Covid 19 i posebne epidemiološke mjere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58600"/>
            <a:ext cx="2515108" cy="2387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071" y="1270649"/>
            <a:ext cx="2432314" cy="2490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176" y="101302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Svatko u svojoj klupi s velikim razmakom!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93096"/>
            <a:ext cx="4204264" cy="2326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41" y="4293096"/>
            <a:ext cx="4067944" cy="230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92" y="1744189"/>
            <a:ext cx="3305483" cy="24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800" dirty="0"/>
              <a:t>SLAVIMO VUKOVAR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38" y="908720"/>
            <a:ext cx="6307694" cy="307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3828035"/>
            <a:ext cx="1441049" cy="2751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17" y="2420888"/>
            <a:ext cx="4158989" cy="41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576064"/>
          </a:xfrm>
        </p:spPr>
        <p:txBody>
          <a:bodyPr>
            <a:normAutofit fontScale="90000"/>
          </a:bodyPr>
          <a:lstStyle/>
          <a:p>
            <a:r>
              <a:rPr lang="hr-HR" sz="2800" dirty="0"/>
              <a:t>NOĆ MUZEJA 2021. – 29. 1. 2021.</a:t>
            </a:r>
            <a:br>
              <a:rPr lang="hr-HR" sz="2800" dirty="0"/>
            </a:b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0" y="3233116"/>
            <a:ext cx="4641846" cy="3481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327" y="3573016"/>
            <a:ext cx="3024928" cy="2939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156" y="738807"/>
            <a:ext cx="3567099" cy="2771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409" y="556716"/>
            <a:ext cx="4868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Sudjelovali smo u kvizu organiziranom od strane Arheološkog muzeja iz Pule,</a:t>
            </a:r>
            <a:br>
              <a:rPr lang="hr-HR" dirty="0"/>
            </a:br>
            <a:r>
              <a:rPr lang="hr-HR" dirty="0"/>
              <a:t>u jutarnjim satima, preko Youtuba,</a:t>
            </a:r>
          </a:p>
          <a:p>
            <a:r>
              <a:rPr lang="hr-HR" dirty="0"/>
              <a:t>i osvojili prvo mjesto. Dobili nagradu – svatko svoj magnet!</a:t>
            </a:r>
            <a:br>
              <a:rPr lang="hr-HR" dirty="0"/>
            </a:br>
            <a:r>
              <a:rPr lang="hr-HR" dirty="0"/>
              <a:t>U večernjim satima, u organizaciji Muzeja Grada Umaga, išli u obilazak grada i otkrivali”Minijature grada” uz QR kodove. </a:t>
            </a:r>
          </a:p>
        </p:txBody>
      </p:sp>
    </p:spTree>
    <p:extLst>
      <p:ext uri="{BB962C8B-B14F-4D97-AF65-F5344CB8AC3E}">
        <p14:creationId xmlns:p14="http://schemas.microsoft.com/office/powerpoint/2010/main" val="81422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/>
              <a:t>3. 2. 2021. </a:t>
            </a:r>
            <a:br>
              <a:rPr lang="hr-HR" sz="2800" dirty="0"/>
            </a:br>
            <a:r>
              <a:rPr lang="hr-HR" sz="2800" dirty="0"/>
              <a:t>OBILJEŽAVANJE SVJETSKOG DANA IGRE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2" y="1331640"/>
            <a:ext cx="3459475" cy="2636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178" y="1254963"/>
            <a:ext cx="3702589" cy="249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178" y="3795787"/>
            <a:ext cx="3702589" cy="2888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462" y="3992923"/>
            <a:ext cx="3480466" cy="26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032448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381" y="332656"/>
            <a:ext cx="4360422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682" y="3645024"/>
            <a:ext cx="3769893" cy="2845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933056"/>
            <a:ext cx="4872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SVJETSKI DAN IGRE realizirali smo spajanjem sa</a:t>
            </a:r>
          </a:p>
          <a:p>
            <a:r>
              <a:rPr lang="hr-HR" sz="1600" dirty="0"/>
              <a:t>satom Hrvatskog jezika zapravo igrom koju su kod </a:t>
            </a:r>
          </a:p>
          <a:p>
            <a:r>
              <a:rPr lang="hr-HR" sz="1600" dirty="0"/>
              <a:t>kuće trebali smisliti, a vezanu za knjigu koju su, iz </a:t>
            </a:r>
          </a:p>
          <a:p>
            <a:r>
              <a:rPr lang="hr-HR" sz="1600" dirty="0"/>
              <a:t>lektire, pročitali.</a:t>
            </a:r>
          </a:p>
          <a:p>
            <a:r>
              <a:rPr lang="hr-HR" sz="1600" dirty="0"/>
              <a:t>Bio je to naš KOKO U PARIZU. </a:t>
            </a:r>
          </a:p>
        </p:txBody>
      </p:sp>
    </p:spTree>
    <p:extLst>
      <p:ext uri="{BB962C8B-B14F-4D97-AF65-F5344CB8AC3E}">
        <p14:creationId xmlns:p14="http://schemas.microsoft.com/office/powerpoint/2010/main" val="42948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1807</Words>
  <Application>Microsoft Office PowerPoint</Application>
  <PresentationFormat>Prikaz na zaslonu (4:3)</PresentationFormat>
  <Paragraphs>443</Paragraphs>
  <Slides>42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8" baseType="lpstr">
      <vt:lpstr>Arial</vt:lpstr>
      <vt:lpstr>Bernard MT Condensed</vt:lpstr>
      <vt:lpstr>Calibri</vt:lpstr>
      <vt:lpstr>Palatino Linotype</vt:lpstr>
      <vt:lpstr>Times New Roman</vt:lpstr>
      <vt:lpstr>Office Theme</vt:lpstr>
      <vt:lpstr>4.a razred Školska godina: 2020./2021.</vt:lpstr>
      <vt:lpstr>BALTAZARI</vt:lpstr>
      <vt:lpstr>Popis učenika: </vt:lpstr>
      <vt:lpstr>PowerPoint prezentacija</vt:lpstr>
      <vt:lpstr>U  UČIONICI Covid 19 i posebne epidemiološke mjere</vt:lpstr>
      <vt:lpstr>SLAVIMO VUKOVAR</vt:lpstr>
      <vt:lpstr>NOĆ MUZEJA 2021. – 29. 1. 2021. </vt:lpstr>
      <vt:lpstr>3. 2. 2021.  OBILJEŽAVANJE SVJETSKOG DANA IGRE</vt:lpstr>
      <vt:lpstr>PowerPoint prezentacija</vt:lpstr>
      <vt:lpstr>PowerPoint prezentacija</vt:lpstr>
      <vt:lpstr>9. 2. 2021. DAN SIGURNIJEG INTERNETA</vt:lpstr>
      <vt:lpstr>ZIMA I MAŠKARE</vt:lpstr>
      <vt:lpstr>VALENTINOVO </vt:lpstr>
      <vt:lpstr>DAN RUŽIČASTIH MAJICA</vt:lpstr>
      <vt:lpstr>PowerPoint prezentacija</vt:lpstr>
      <vt:lpstr>Nekoliko stihova... o ljubavi</vt:lpstr>
      <vt:lpstr>Nekoliko stihova... Dan ružičastih majica...</vt:lpstr>
      <vt:lpstr>PowerPoint prezentacija</vt:lpstr>
      <vt:lpstr>Nekoliko stihova... Proljeće</vt:lpstr>
      <vt:lpstr>Sudjelovanje na Županijskom stručnom skupu Predavanje online - Primjer dobre prakse Projekt: Vrajže Istrijanke (Učenici: Gregor i Petra Ambrošić, Tia Marković, Ema Hrbat Paić Mentorice: Jelena Paić i Aurika Matković)</vt:lpstr>
      <vt:lpstr>Nekoliko stihova... Marija i Lina (77. obljetnica pogibje Marije Medica i Line Zakinja) </vt:lpstr>
      <vt:lpstr>22. 4. 2021. - Projektni dan</vt:lpstr>
      <vt:lpstr>PowerPoint prezentacija</vt:lpstr>
      <vt:lpstr>23. 4. 2021. – Obilježen Dan hrvatske knjige i  Noć knjige u organizaciji Školske knjižnice</vt:lpstr>
      <vt:lpstr>12. 5. 2021. - Muzejska radionica pod vodstvom muzejske pedagoginje, gospođe,  Barbare Crnobori</vt:lpstr>
      <vt:lpstr>PowerPoint prezentacija</vt:lpstr>
      <vt:lpstr>18. 5. 2021. Naša, Nika Valečić, u Puli, na snimanju čitanja slikovnice Heidi. Snimano u  Udruzi slijepih Istarske županije.</vt:lpstr>
      <vt:lpstr>19. 5. 2021.  Online kazališna predstava BOTANIČARI  Teatra to go iz Osijeka. Nakon predstave zasluženi veliki pljesak! </vt:lpstr>
      <vt:lpstr>Likovni natječaj na temu:  Portret Marije i Line Ivan Šumanovac – 2. mjesto (školsko natjecanje)</vt:lpstr>
      <vt:lpstr>IZZI KVIZI</vt:lpstr>
      <vt:lpstr>IZZI KVIZI - ZAVRŠNICA</vt:lpstr>
      <vt:lpstr>Natjecanje: Matematička liga – Ljetno kolo </vt:lpstr>
      <vt:lpstr>Snimanje za radio-emisiju: Zavičajna nastava</vt:lpstr>
      <vt:lpstr>Sudjelovanje u tradicionalnom likovnom natječaju, na nivou grada: Stopama svetog Pelegrina s temom:  „GALEB I JA”</vt:lpstr>
      <vt:lpstr>Školsko natjecanje iz matematike   Pablo Marinković osvojio 1. mjesto i tako sudjelovao na županijskom natjecanju</vt:lpstr>
      <vt:lpstr>7. 6. 2021. - HUMANITARNA POMOĆ  DJECA BUJŠTINE ZA DJECU GLINE</vt:lpstr>
      <vt:lpstr>18. 6. 2021. – Izlet u Katoro, s učenicima 4. c razreda,  koji nam je omogućio Dom za starije i nemoćne Atilio Gamboc Umag</vt:lpstr>
      <vt:lpstr>22. 6. 2021. – Nastup NikeValečić i Tine Dodici povodom obilježavanja Dana antifašističke borbe naroda Hrvatske - Plovanija</vt:lpstr>
      <vt:lpstr>28. 6. 2021. – Izlet u Zagreb – S Nikom Valečić škola je sudjelovala u projektu „Glas za prijatelja” u organizaciji Udruge slijepih Istarske županije.</vt:lpstr>
      <vt:lpstr>PowerPoint prezentacija</vt:lpstr>
      <vt:lpstr>Za kraj...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1.a razred Školska godina: 2017./2018.</dc:title>
  <dc:creator>Korisnik</dc:creator>
  <cp:lastModifiedBy>lalimaja@gmail.com</cp:lastModifiedBy>
  <cp:revision>382</cp:revision>
  <dcterms:created xsi:type="dcterms:W3CDTF">2017-11-13T17:37:46Z</dcterms:created>
  <dcterms:modified xsi:type="dcterms:W3CDTF">2021-07-05T06:27:03Z</dcterms:modified>
</cp:coreProperties>
</file>